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4"/>
  </p:notesMasterIdLst>
  <p:sldIdLst>
    <p:sldId id="256" r:id="rId2"/>
    <p:sldId id="271" r:id="rId3"/>
    <p:sldId id="268" r:id="rId4"/>
    <p:sldId id="265" r:id="rId5"/>
    <p:sldId id="258" r:id="rId6"/>
    <p:sldId id="272" r:id="rId7"/>
    <p:sldId id="273" r:id="rId8"/>
    <p:sldId id="264" r:id="rId9"/>
    <p:sldId id="266" r:id="rId10"/>
    <p:sldId id="261" r:id="rId11"/>
    <p:sldId id="262"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9216"/>
    <p:restoredTop sz="72576"/>
  </p:normalViewPr>
  <p:slideViewPr>
    <p:cSldViewPr snapToGrid="0">
      <p:cViewPr varScale="1">
        <p:scale>
          <a:sx n="76" d="100"/>
          <a:sy n="76" d="100"/>
        </p:scale>
        <p:origin x="216" y="208"/>
      </p:cViewPr>
      <p:guideLst/>
    </p:cSldViewPr>
  </p:slideViewPr>
  <p:outlineViewPr>
    <p:cViewPr>
      <p:scale>
        <a:sx n="33" d="100"/>
        <a:sy n="33" d="100"/>
      </p:scale>
      <p:origin x="0" y="0"/>
    </p:cViewPr>
  </p:outlineViewPr>
  <p:notesTextViewPr>
    <p:cViewPr>
      <p:scale>
        <a:sx n="85" d="100"/>
        <a:sy n="85"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g>
</file>

<file path=ppt/media/image11.png>
</file>

<file path=ppt/media/image12.png>
</file>

<file path=ppt/media/image13.png>
</file>

<file path=ppt/media/image14.jpg>
</file>

<file path=ppt/media/image2.png>
</file>

<file path=ppt/media/image3.jpg>
</file>

<file path=ppt/media/image4.png>
</file>

<file path=ppt/media/image5.jp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9B17C0-AC1E-7B47-85E5-E7C11E0B3AB5}" type="datetimeFigureOut">
              <a:rPr lang="it-IT" smtClean="0"/>
              <a:t>18/12/23</a:t>
            </a:fld>
            <a:endParaRPr lang="it-I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it-I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70C9C8E-1B38-6D43-AD25-2728011D3E18}" type="slidenum">
              <a:rPr lang="it-IT" smtClean="0"/>
              <a:t>‹#›</a:t>
            </a:fld>
            <a:endParaRPr lang="it-IT"/>
          </a:p>
        </p:txBody>
      </p:sp>
    </p:spTree>
    <p:extLst>
      <p:ext uri="{BB962C8B-B14F-4D97-AF65-F5344CB8AC3E}">
        <p14:creationId xmlns:p14="http://schemas.microsoft.com/office/powerpoint/2010/main" val="36271781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la mia tesi tratta il Progetto e realizzazione di un sistema embedded applicato al gioco del calcio-balilla</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Un sistema embedded può essere definito come un sistema dedicato, cioè progettato per svolgere un compito preciso e determinato (a differenza di quanto succede nei sistemi general </a:t>
            </a:r>
            <a:r>
              <a:rPr lang="it-IT" sz="1800" dirty="0" err="1">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purpose</a:t>
            </a: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 come può essere il computer).</a:t>
            </a:r>
            <a:endParaRPr lang="en-GB" sz="1800" dirty="0">
              <a:ln>
                <a:noFill/>
              </a:ln>
              <a:solidFill>
                <a:srgbClr val="000000"/>
              </a:solidFill>
              <a:effectLst/>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endParaRPr>
          </a:p>
          <a:p>
            <a:endParaRPr lang="it-IT" dirty="0"/>
          </a:p>
        </p:txBody>
      </p:sp>
      <p:sp>
        <p:nvSpPr>
          <p:cNvPr id="4" name="Slide Number Placeholder 3"/>
          <p:cNvSpPr>
            <a:spLocks noGrp="1"/>
          </p:cNvSpPr>
          <p:nvPr>
            <p:ph type="sldNum" sz="quarter" idx="5"/>
          </p:nvPr>
        </p:nvSpPr>
        <p:spPr/>
        <p:txBody>
          <a:bodyPr/>
          <a:lstStyle/>
          <a:p>
            <a:fld id="{670C9C8E-1B38-6D43-AD25-2728011D3E18}" type="slidenum">
              <a:rPr lang="it-IT" smtClean="0"/>
              <a:t>1</a:t>
            </a:fld>
            <a:endParaRPr lang="it-IT"/>
          </a:p>
        </p:txBody>
      </p:sp>
    </p:spTree>
    <p:extLst>
      <p:ext uri="{BB962C8B-B14F-4D97-AF65-F5344CB8AC3E}">
        <p14:creationId xmlns:p14="http://schemas.microsoft.com/office/powerpoint/2010/main" val="15621447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Possiamo ora osservare i risultati ottenuti. In questo video mostro come il sistema si comporta con due stili di gioco diversi, colpi un più forti e colpi più tecnici e deboli</a:t>
            </a:r>
          </a:p>
          <a:p>
            <a:endParaRPr lang="it-IT" dirty="0"/>
          </a:p>
          <a:p>
            <a:endParaRPr lang="it-IT" dirty="0"/>
          </a:p>
          <a:p>
            <a:r>
              <a:rPr lang="it-IT" dirty="0"/>
              <a:t>Sulla base di queste informazioni si potrebbero costruire delle statistiche sul profilo di gioco del giocatore </a:t>
            </a:r>
          </a:p>
        </p:txBody>
      </p:sp>
      <p:sp>
        <p:nvSpPr>
          <p:cNvPr id="4" name="Slide Number Placeholder 3"/>
          <p:cNvSpPr>
            <a:spLocks noGrp="1"/>
          </p:cNvSpPr>
          <p:nvPr>
            <p:ph type="sldNum" sz="quarter" idx="5"/>
          </p:nvPr>
        </p:nvSpPr>
        <p:spPr/>
        <p:txBody>
          <a:bodyPr/>
          <a:lstStyle/>
          <a:p>
            <a:fld id="{670C9C8E-1B38-6D43-AD25-2728011D3E18}" type="slidenum">
              <a:rPr lang="it-IT" smtClean="0"/>
              <a:t>10</a:t>
            </a:fld>
            <a:endParaRPr lang="it-IT"/>
          </a:p>
        </p:txBody>
      </p:sp>
    </p:spTree>
    <p:extLst>
      <p:ext uri="{BB962C8B-B14F-4D97-AF65-F5344CB8AC3E}">
        <p14:creationId xmlns:p14="http://schemas.microsoft.com/office/powerpoint/2010/main" val="31500384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err="1">
                <a:effectLst/>
                <a:latin typeface="TimesNewRomanPSMT"/>
              </a:rPr>
              <a:t>Quindi</a:t>
            </a:r>
            <a:r>
              <a:rPr lang="en-GB" sz="1800" dirty="0">
                <a:effectLst/>
                <a:latin typeface="TimesNewRomanPSMT"/>
              </a:rPr>
              <a:t> come </a:t>
            </a:r>
            <a:r>
              <a:rPr lang="en-GB" sz="1800" dirty="0" err="1">
                <a:effectLst/>
                <a:latin typeface="TimesNewRomanPSMT"/>
              </a:rPr>
              <a:t>abbiamo</a:t>
            </a:r>
            <a:r>
              <a:rPr lang="en-GB" sz="1800" dirty="0">
                <a:effectLst/>
                <a:latin typeface="TimesNewRomanPSMT"/>
              </a:rPr>
              <a:t> </a:t>
            </a:r>
            <a:r>
              <a:rPr lang="en-GB" sz="1800" dirty="0" err="1">
                <a:effectLst/>
                <a:latin typeface="TimesNewRomanPSMT"/>
              </a:rPr>
              <a:t>osservato</a:t>
            </a:r>
            <a:r>
              <a:rPr lang="en-GB" sz="1800" dirty="0">
                <a:effectLst/>
                <a:latin typeface="TimesNewRomanPSMT"/>
              </a:rPr>
              <a:t> il </a:t>
            </a:r>
            <a:r>
              <a:rPr lang="en-GB" sz="1800" dirty="0" err="1">
                <a:effectLst/>
                <a:latin typeface="TimesNewRomanPSMT"/>
              </a:rPr>
              <a:t>sistema</a:t>
            </a:r>
            <a:r>
              <a:rPr lang="en-GB" sz="1800" dirty="0">
                <a:effectLst/>
                <a:latin typeface="TimesNewRomanPSMT"/>
              </a:rPr>
              <a:t> </a:t>
            </a:r>
            <a:r>
              <a:rPr lang="en-GB" sz="1800" dirty="0" err="1">
                <a:effectLst/>
                <a:latin typeface="TimesNewRomanPSMT"/>
              </a:rPr>
              <a:t>è</a:t>
            </a:r>
            <a:r>
              <a:rPr lang="en-GB" sz="1800" dirty="0">
                <a:effectLst/>
                <a:latin typeface="TimesNewRomanPSMT"/>
              </a:rPr>
              <a:t> in </a:t>
            </a:r>
            <a:r>
              <a:rPr lang="en-GB" sz="1800" dirty="0" err="1">
                <a:effectLst/>
                <a:latin typeface="TimesNewRomanPSMT"/>
              </a:rPr>
              <a:t>grado</a:t>
            </a:r>
            <a:r>
              <a:rPr lang="en-GB" sz="1800" dirty="0">
                <a:effectLst/>
                <a:latin typeface="TimesNewRomanPSMT"/>
              </a:rPr>
              <a:t> di </a:t>
            </a:r>
            <a:r>
              <a:rPr lang="en-GB" sz="1800" dirty="0" err="1">
                <a:effectLst/>
                <a:latin typeface="TimesNewRomanPSMT"/>
              </a:rPr>
              <a:t>riconoscere</a:t>
            </a:r>
            <a:r>
              <a:rPr lang="en-GB" sz="1800" dirty="0">
                <a:effectLst/>
                <a:latin typeface="TimesNewRomanPSMT"/>
              </a:rPr>
              <a:t> quale </a:t>
            </a:r>
            <a:r>
              <a:rPr lang="en-GB" sz="1800" dirty="0" err="1">
                <a:effectLst/>
                <a:latin typeface="TimesNewRomanPSMT"/>
              </a:rPr>
              <a:t>stecca</a:t>
            </a:r>
            <a:r>
              <a:rPr lang="en-GB" sz="1800" dirty="0">
                <a:effectLst/>
                <a:latin typeface="TimesNewRomanPSMT"/>
              </a:rPr>
              <a:t> </a:t>
            </a:r>
            <a:r>
              <a:rPr lang="en-GB" sz="1800" dirty="0" err="1">
                <a:effectLst/>
                <a:latin typeface="TimesNewRomanPSMT"/>
              </a:rPr>
              <a:t>viene</a:t>
            </a:r>
            <a:r>
              <a:rPr lang="en-GB" sz="1800" dirty="0">
                <a:effectLst/>
                <a:latin typeface="TimesNewRomanPSMT"/>
              </a:rPr>
              <a:t> </a:t>
            </a:r>
            <a:r>
              <a:rPr lang="en-GB" sz="1800" dirty="0" err="1">
                <a:effectLst/>
                <a:latin typeface="TimesNewRomanPSMT"/>
              </a:rPr>
              <a:t>colpita</a:t>
            </a:r>
            <a:r>
              <a:rPr lang="en-GB" sz="1800" dirty="0">
                <a:effectLst/>
                <a:latin typeface="TimesNewRomanPSMT"/>
              </a:rPr>
              <a:t>, ed </a:t>
            </a:r>
            <a:r>
              <a:rPr lang="en-GB" sz="1800" dirty="0" err="1">
                <a:effectLst/>
                <a:latin typeface="TimesNewRomanPSMT"/>
              </a:rPr>
              <a:t>è</a:t>
            </a:r>
            <a:r>
              <a:rPr lang="en-GB" sz="1800" dirty="0">
                <a:effectLst/>
                <a:latin typeface="TimesNewRomanPSMT"/>
              </a:rPr>
              <a:t> possible </a:t>
            </a:r>
            <a:r>
              <a:rPr lang="en-GB" sz="1800" dirty="0" err="1">
                <a:effectLst/>
                <a:latin typeface="TimesNewRomanPSMT"/>
              </a:rPr>
              <a:t>espandere</a:t>
            </a:r>
            <a:r>
              <a:rPr lang="en-GB" sz="1800" dirty="0">
                <a:effectLst/>
                <a:latin typeface="TimesNewRomanPSMT"/>
              </a:rPr>
              <a:t> il Progetto a </a:t>
            </a:r>
            <a:r>
              <a:rPr lang="en-GB" sz="1800" dirty="0" err="1">
                <a:effectLst/>
                <a:latin typeface="TimesNewRomanPSMT"/>
              </a:rPr>
              <a:t>tutto</a:t>
            </a:r>
            <a:r>
              <a:rPr lang="en-GB" sz="1800" dirty="0">
                <a:effectLst/>
                <a:latin typeface="TimesNewRomanPSMT"/>
              </a:rPr>
              <a:t> il campo del </a:t>
            </a:r>
            <a:r>
              <a:rPr lang="en-GB" sz="1800" dirty="0" err="1">
                <a:effectLst/>
                <a:latin typeface="TimesNewRomanPSMT"/>
              </a:rPr>
              <a:t>caclio-balilla</a:t>
            </a:r>
            <a:r>
              <a:rPr lang="en-GB" sz="1800" dirty="0">
                <a:effectLst/>
                <a:latin typeface="TimesNewRomanPSMT"/>
              </a:rPr>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dirty="0">
              <a:effectLst/>
              <a:latin typeface="TimesNewRomanPS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err="1">
                <a:effectLst/>
                <a:latin typeface="TimesNewRomanPSMT"/>
              </a:rPr>
              <a:t>Tra</a:t>
            </a:r>
            <a:r>
              <a:rPr lang="en-GB" sz="1800" dirty="0">
                <a:effectLst/>
                <a:latin typeface="TimesNewRomanPSMT"/>
              </a:rPr>
              <a:t> </a:t>
            </a:r>
            <a:r>
              <a:rPr lang="en-GB" sz="1800" dirty="0" err="1">
                <a:effectLst/>
                <a:latin typeface="TimesNewRomanPSMT"/>
              </a:rPr>
              <a:t>i</a:t>
            </a:r>
            <a:r>
              <a:rPr lang="en-GB" sz="1800" dirty="0">
                <a:effectLst/>
                <a:latin typeface="TimesNewRomanPSMT"/>
              </a:rPr>
              <a:t> </a:t>
            </a:r>
            <a:r>
              <a:rPr lang="en-GB" sz="1800" dirty="0" err="1">
                <a:effectLst/>
                <a:latin typeface="TimesNewRomanPSMT"/>
              </a:rPr>
              <a:t>possibili</a:t>
            </a:r>
            <a:r>
              <a:rPr lang="en-GB" sz="1800" dirty="0">
                <a:effectLst/>
                <a:latin typeface="TimesNewRomanPSMT"/>
              </a:rPr>
              <a:t> </a:t>
            </a:r>
            <a:r>
              <a:rPr lang="en-GB" sz="1800" dirty="0" err="1">
                <a:effectLst/>
                <a:latin typeface="TimesNewRomanPSMT"/>
              </a:rPr>
              <a:t>sviluppi</a:t>
            </a:r>
            <a:r>
              <a:rPr lang="en-GB" sz="1800" dirty="0">
                <a:effectLst/>
                <a:latin typeface="TimesNewRomanPSMT"/>
              </a:rPr>
              <a:t> </a:t>
            </a:r>
            <a:r>
              <a:rPr lang="en-GB" sz="1800" dirty="0" err="1">
                <a:effectLst/>
                <a:latin typeface="TimesNewRomanPSMT"/>
              </a:rPr>
              <a:t>futuri</a:t>
            </a:r>
            <a:r>
              <a:rPr lang="en-GB" sz="1800" dirty="0">
                <a:effectLst/>
                <a:latin typeface="TimesNewRomanPSMT"/>
              </a:rPr>
              <a:t> </a:t>
            </a:r>
            <a:r>
              <a:rPr lang="en-GB" sz="1800" dirty="0" err="1">
                <a:effectLst/>
                <a:latin typeface="TimesNewRomanPSMT"/>
              </a:rPr>
              <a:t>può</a:t>
            </a:r>
            <a:r>
              <a:rPr lang="en-GB" sz="1800" dirty="0">
                <a:effectLst/>
                <a:latin typeface="TimesNewRomanPSMT"/>
              </a:rPr>
              <a:t> </a:t>
            </a:r>
            <a:r>
              <a:rPr lang="en-GB" sz="1800" dirty="0" err="1">
                <a:effectLst/>
                <a:latin typeface="TimesNewRomanPSMT"/>
              </a:rPr>
              <a:t>essere</a:t>
            </a:r>
            <a:r>
              <a:rPr lang="en-GB" sz="1800" dirty="0">
                <a:effectLst/>
                <a:latin typeface="TimesNewRomanPSMT"/>
              </a:rPr>
              <a:t> </a:t>
            </a:r>
            <a:r>
              <a:rPr lang="en-GB" sz="1800" dirty="0" err="1">
                <a:effectLst/>
                <a:latin typeface="TimesNewRomanPSMT"/>
              </a:rPr>
              <a:t>interessante</a:t>
            </a:r>
            <a:r>
              <a:rPr lang="en-GB" sz="1800" dirty="0">
                <a:effectLst/>
                <a:latin typeface="TimesNewRomanPSMT"/>
              </a:rPr>
              <a:t> lo </a:t>
            </a:r>
            <a:r>
              <a:rPr lang="en-GB" sz="1800" dirty="0" err="1">
                <a:effectLst/>
                <a:latin typeface="TimesNewRomanPSMT"/>
              </a:rPr>
              <a:t>sviluppo</a:t>
            </a:r>
            <a:r>
              <a:rPr lang="en-GB" sz="1800" dirty="0">
                <a:effectLst/>
                <a:latin typeface="TimesNewRomanPSMT"/>
              </a:rPr>
              <a:t> di </a:t>
            </a:r>
            <a:r>
              <a:rPr lang="en-GB" sz="1800" dirty="0" err="1">
                <a:effectLst/>
                <a:latin typeface="TimesNewRomanPSMT"/>
              </a:rPr>
              <a:t>una</a:t>
            </a:r>
            <a:r>
              <a:rPr lang="en-GB" sz="1800" dirty="0">
                <a:effectLst/>
                <a:latin typeface="TimesNewRomanPSMT"/>
              </a:rPr>
              <a:t> </a:t>
            </a:r>
            <a:r>
              <a:rPr lang="en-GB" sz="1800" dirty="0" err="1">
                <a:effectLst/>
                <a:latin typeface="TimesNewRomanPSMT"/>
              </a:rPr>
              <a:t>applicazione</a:t>
            </a:r>
            <a:r>
              <a:rPr lang="en-GB" sz="1800" dirty="0">
                <a:effectLst/>
                <a:latin typeface="TimesNewRomanPSMT"/>
              </a:rPr>
              <a:t> mobile </a:t>
            </a:r>
            <a:r>
              <a:rPr lang="en-GB" sz="1800" dirty="0" err="1">
                <a:effectLst/>
                <a:latin typeface="TimesNewRomanPSMT"/>
              </a:rPr>
              <a:t>che</a:t>
            </a:r>
            <a:r>
              <a:rPr lang="en-GB" sz="1800" dirty="0">
                <a:effectLst/>
                <a:latin typeface="TimesNewRomanPSMT"/>
              </a:rPr>
              <a:t> </a:t>
            </a:r>
            <a:r>
              <a:rPr lang="en-GB" sz="1800" dirty="0" err="1">
                <a:effectLst/>
                <a:latin typeface="TimesNewRomanPSMT"/>
              </a:rPr>
              <a:t>rende</a:t>
            </a:r>
            <a:r>
              <a:rPr lang="en-GB" sz="1800" dirty="0">
                <a:effectLst/>
                <a:latin typeface="TimesNewRomanPSMT"/>
              </a:rPr>
              <a:t> </a:t>
            </a:r>
            <a:r>
              <a:rPr lang="en-GB" sz="1800" dirty="0" err="1">
                <a:effectLst/>
                <a:latin typeface="TimesNewRomanPSMT"/>
              </a:rPr>
              <a:t>accessibile</a:t>
            </a:r>
            <a:r>
              <a:rPr lang="en-GB" sz="1800" dirty="0">
                <a:effectLst/>
                <a:latin typeface="TimesNewRomanPSMT"/>
              </a:rPr>
              <a:t> ai </a:t>
            </a:r>
            <a:r>
              <a:rPr lang="en-GB" sz="1800" dirty="0" err="1">
                <a:effectLst/>
                <a:latin typeface="TimesNewRomanPSMT"/>
              </a:rPr>
              <a:t>giocatori</a:t>
            </a:r>
            <a:r>
              <a:rPr lang="en-GB" sz="1800" dirty="0">
                <a:effectLst/>
                <a:latin typeface="TimesNewRomanPSMT"/>
              </a:rPr>
              <a:t> le </a:t>
            </a:r>
            <a:r>
              <a:rPr lang="en-GB" sz="1800" dirty="0" err="1">
                <a:effectLst/>
                <a:latin typeface="TimesNewRomanPSMT"/>
              </a:rPr>
              <a:t>statistiche</a:t>
            </a:r>
            <a:r>
              <a:rPr lang="en-GB" sz="1800" dirty="0">
                <a:effectLst/>
                <a:latin typeface="TimesNewRomanPSMT"/>
              </a:rPr>
              <a:t> </a:t>
            </a:r>
            <a:r>
              <a:rPr lang="en-GB" sz="1800" dirty="0" err="1">
                <a:effectLst/>
                <a:latin typeface="TimesNewRomanPSMT"/>
              </a:rPr>
              <a:t>più</a:t>
            </a:r>
            <a:r>
              <a:rPr lang="en-GB" sz="1800" dirty="0">
                <a:effectLst/>
                <a:latin typeface="TimesNewRomanPSMT"/>
              </a:rPr>
              <a:t> </a:t>
            </a:r>
            <a:r>
              <a:rPr lang="en-GB" sz="1800" dirty="0" err="1">
                <a:effectLst/>
                <a:latin typeface="TimesNewRomanPSMT"/>
              </a:rPr>
              <a:t>interessanti</a:t>
            </a:r>
            <a:r>
              <a:rPr lang="en-GB" sz="1800" dirty="0">
                <a:effectLst/>
                <a:latin typeface="TimesNewRomanPSMT"/>
              </a:rPr>
              <a:t> </a:t>
            </a:r>
            <a:r>
              <a:rPr lang="en-GB" sz="1800" dirty="0" err="1">
                <a:effectLst/>
                <a:latin typeface="TimesNewRomanPSMT"/>
              </a:rPr>
              <a:t>raccolte</a:t>
            </a:r>
            <a:r>
              <a:rPr lang="en-GB" sz="1800" dirty="0">
                <a:effectLst/>
                <a:latin typeface="TimesNewRomanPSMT"/>
              </a:rPr>
              <a:t> dal Sistema.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800" dirty="0">
              <a:effectLst/>
              <a:latin typeface="TimesNewRomanPSM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effectLst/>
                <a:latin typeface="TimesNewRomanPSMT"/>
              </a:rPr>
              <a:t>le </a:t>
            </a:r>
            <a:r>
              <a:rPr lang="en-GB" sz="1800" dirty="0" err="1">
                <a:effectLst/>
                <a:latin typeface="TimesNewRomanPSMT"/>
              </a:rPr>
              <a:t>percentuali</a:t>
            </a:r>
            <a:r>
              <a:rPr lang="en-GB" sz="1800" dirty="0">
                <a:effectLst/>
                <a:latin typeface="TimesNewRomanPSMT"/>
              </a:rPr>
              <a:t> di </a:t>
            </a:r>
            <a:r>
              <a:rPr lang="en-GB" sz="1800" dirty="0" err="1">
                <a:effectLst/>
                <a:latin typeface="TimesNewRomanPSMT"/>
              </a:rPr>
              <a:t>possesso</a:t>
            </a:r>
            <a:r>
              <a:rPr lang="en-GB" sz="1800" dirty="0">
                <a:effectLst/>
                <a:latin typeface="TimesNewRomanPSMT"/>
              </a:rPr>
              <a:t> </a:t>
            </a:r>
            <a:r>
              <a:rPr lang="en-GB" sz="1800" dirty="0" err="1">
                <a:effectLst/>
                <a:latin typeface="TimesNewRomanPSMT"/>
              </a:rPr>
              <a:t>palla</a:t>
            </a:r>
            <a:r>
              <a:rPr lang="en-GB" sz="1800" dirty="0">
                <a:effectLst/>
                <a:latin typeface="TimesNewRomanPSMT"/>
              </a:rPr>
              <a:t> </a:t>
            </a:r>
            <a:r>
              <a:rPr lang="en-GB" sz="1800" dirty="0" err="1">
                <a:effectLst/>
                <a:latin typeface="TimesNewRomanPSMT"/>
              </a:rPr>
              <a:t>sia</a:t>
            </a:r>
            <a:r>
              <a:rPr lang="en-GB" sz="1800" dirty="0">
                <a:effectLst/>
                <a:latin typeface="TimesNewRomanPSMT"/>
              </a:rPr>
              <a:t> per </a:t>
            </a:r>
            <a:r>
              <a:rPr lang="en-GB" sz="1800" dirty="0" err="1">
                <a:effectLst/>
                <a:latin typeface="TimesNewRomanPSMT"/>
              </a:rPr>
              <a:t>squadra</a:t>
            </a:r>
            <a:r>
              <a:rPr lang="en-GB" sz="1800" dirty="0">
                <a:effectLst/>
                <a:latin typeface="TimesNewRomanPSMT"/>
              </a:rPr>
              <a:t> </a:t>
            </a:r>
            <a:r>
              <a:rPr lang="en-GB" sz="1800" dirty="0" err="1">
                <a:effectLst/>
                <a:latin typeface="TimesNewRomanPSMT"/>
              </a:rPr>
              <a:t>che</a:t>
            </a:r>
            <a:r>
              <a:rPr lang="en-GB" sz="1800" dirty="0">
                <a:effectLst/>
                <a:latin typeface="TimesNewRomanPSMT"/>
              </a:rPr>
              <a:t> per </a:t>
            </a:r>
            <a:r>
              <a:rPr lang="en-GB" sz="1800" dirty="0" err="1">
                <a:effectLst/>
                <a:latin typeface="TimesNewRomanPSMT"/>
              </a:rPr>
              <a:t>singolo</a:t>
            </a:r>
            <a:r>
              <a:rPr lang="en-GB" sz="1800" dirty="0">
                <a:effectLst/>
                <a:latin typeface="TimesNewRomanPSMT"/>
              </a:rPr>
              <a:t> </a:t>
            </a:r>
            <a:r>
              <a:rPr lang="en-GB" sz="1800" dirty="0" err="1">
                <a:effectLst/>
                <a:latin typeface="TimesNewRomanPSMT"/>
              </a:rPr>
              <a:t>giocatore</a:t>
            </a:r>
            <a:r>
              <a:rPr lang="en-GB" sz="1800" dirty="0">
                <a:effectLst/>
                <a:latin typeface="TimesNewRomanPSMT"/>
              </a:rPr>
              <a:t> </a:t>
            </a:r>
            <a:r>
              <a:rPr lang="en-GB" sz="1800" dirty="0" err="1">
                <a:effectLst/>
                <a:latin typeface="TimesNewRomanPSMT"/>
              </a:rPr>
              <a:t>oppure</a:t>
            </a:r>
            <a:r>
              <a:rPr lang="en-GB" sz="1800" dirty="0">
                <a:effectLst/>
                <a:latin typeface="TimesNewRomanPSMT"/>
              </a:rPr>
              <a:t> il </a:t>
            </a:r>
            <a:r>
              <a:rPr lang="en-GB" sz="1800" dirty="0" err="1">
                <a:effectLst/>
                <a:latin typeface="TimesNewRomanPSMT"/>
              </a:rPr>
              <a:t>numero</a:t>
            </a:r>
            <a:r>
              <a:rPr lang="en-GB" sz="1800" dirty="0">
                <a:effectLst/>
                <a:latin typeface="TimesNewRomanPSMT"/>
              </a:rPr>
              <a:t> di volte </a:t>
            </a:r>
            <a:r>
              <a:rPr lang="en-GB" sz="1800" dirty="0" err="1">
                <a:effectLst/>
                <a:latin typeface="TimesNewRomanPSMT"/>
              </a:rPr>
              <a:t>che</a:t>
            </a:r>
            <a:r>
              <a:rPr lang="en-GB" sz="1800" dirty="0">
                <a:effectLst/>
                <a:latin typeface="TimesNewRomanPSMT"/>
              </a:rPr>
              <a:t> </a:t>
            </a:r>
            <a:r>
              <a:rPr lang="en-GB" sz="1800" dirty="0" err="1">
                <a:effectLst/>
                <a:latin typeface="TimesNewRomanPSMT"/>
              </a:rPr>
              <a:t>c’e</a:t>
            </a:r>
            <a:r>
              <a:rPr lang="en-GB" sz="1800" dirty="0">
                <a:effectLst/>
                <a:latin typeface="TimesNewRomanPSMT"/>
              </a:rPr>
              <a:t>̀ </a:t>
            </a:r>
            <a:r>
              <a:rPr lang="en-GB" sz="1800" dirty="0" err="1">
                <a:effectLst/>
                <a:latin typeface="TimesNewRomanPSMT"/>
              </a:rPr>
              <a:t>stato</a:t>
            </a:r>
            <a:r>
              <a:rPr lang="en-GB" sz="1800" dirty="0">
                <a:effectLst/>
                <a:latin typeface="TimesNewRomanPSMT"/>
              </a:rPr>
              <a:t> un passaggio </a:t>
            </a:r>
            <a:r>
              <a:rPr lang="en-GB" sz="1800" dirty="0" err="1">
                <a:effectLst/>
                <a:latin typeface="TimesNewRomanPSMT"/>
              </a:rPr>
              <a:t>tra</a:t>
            </a:r>
            <a:r>
              <a:rPr lang="en-GB" sz="1800" dirty="0">
                <a:effectLst/>
                <a:latin typeface="TimesNewRomanPSMT"/>
              </a:rPr>
              <a:t> </a:t>
            </a:r>
            <a:r>
              <a:rPr lang="en-GB" sz="1800" dirty="0" err="1">
                <a:effectLst/>
                <a:latin typeface="TimesNewRomanPSMT"/>
              </a:rPr>
              <a:t>stecche</a:t>
            </a:r>
            <a:r>
              <a:rPr lang="en-GB" sz="1800" dirty="0">
                <a:effectLst/>
                <a:latin typeface="TimesNewRomanPSMT"/>
              </a:rPr>
              <a:t> </a:t>
            </a:r>
            <a:r>
              <a:rPr lang="en-GB" sz="1800" dirty="0" err="1">
                <a:effectLst/>
                <a:latin typeface="TimesNewRomanPSMT"/>
              </a:rPr>
              <a:t>appartenenti</a:t>
            </a:r>
            <a:r>
              <a:rPr lang="en-GB" sz="1800" dirty="0">
                <a:effectLst/>
                <a:latin typeface="TimesNewRomanPSMT"/>
              </a:rPr>
              <a:t> </a:t>
            </a:r>
            <a:r>
              <a:rPr lang="en-GB" sz="1800" dirty="0" err="1">
                <a:effectLst/>
                <a:latin typeface="TimesNewRomanPSMT"/>
              </a:rPr>
              <a:t>alla</a:t>
            </a:r>
            <a:r>
              <a:rPr lang="en-GB" sz="1800" dirty="0">
                <a:effectLst/>
                <a:latin typeface="TimesNewRomanPSMT"/>
              </a:rPr>
              <a:t> </a:t>
            </a:r>
            <a:r>
              <a:rPr lang="en-GB" sz="1800" dirty="0" err="1">
                <a:effectLst/>
                <a:latin typeface="TimesNewRomanPSMT"/>
              </a:rPr>
              <a:t>stessa</a:t>
            </a:r>
            <a:r>
              <a:rPr lang="en-GB" sz="1800" dirty="0">
                <a:effectLst/>
                <a:latin typeface="TimesNewRomanPSMT"/>
              </a:rPr>
              <a:t> </a:t>
            </a:r>
            <a:r>
              <a:rPr lang="en-GB" sz="1800" dirty="0" err="1">
                <a:effectLst/>
                <a:latin typeface="TimesNewRomanPSMT"/>
              </a:rPr>
              <a:t>squadra</a:t>
            </a:r>
            <a:r>
              <a:rPr lang="en-GB" sz="1800" dirty="0">
                <a:effectLst/>
                <a:latin typeface="TimesNewRomanPSMT"/>
              </a:rPr>
              <a:t>, </a:t>
            </a:r>
            <a:endParaRPr lang="en-GB" dirty="0"/>
          </a:p>
          <a:p>
            <a:endParaRPr lang="it-IT" dirty="0"/>
          </a:p>
        </p:txBody>
      </p:sp>
      <p:sp>
        <p:nvSpPr>
          <p:cNvPr id="4" name="Slide Number Placeholder 3"/>
          <p:cNvSpPr>
            <a:spLocks noGrp="1"/>
          </p:cNvSpPr>
          <p:nvPr>
            <p:ph type="sldNum" sz="quarter" idx="5"/>
          </p:nvPr>
        </p:nvSpPr>
        <p:spPr/>
        <p:txBody>
          <a:bodyPr/>
          <a:lstStyle/>
          <a:p>
            <a:fld id="{670C9C8E-1B38-6D43-AD25-2728011D3E18}" type="slidenum">
              <a:rPr lang="it-IT" smtClean="0"/>
              <a:t>11</a:t>
            </a:fld>
            <a:endParaRPr lang="it-IT"/>
          </a:p>
        </p:txBody>
      </p:sp>
    </p:spTree>
    <p:extLst>
      <p:ext uri="{BB962C8B-B14F-4D97-AF65-F5344CB8AC3E}">
        <p14:creationId xmlns:p14="http://schemas.microsoft.com/office/powerpoint/2010/main" val="6671663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In particolare, l’obiettivo della mia tesi è la progettazione e conseguente implementazione di un sistema embedded per il rilevamento degli urti causati quando la pallina colpisce le stecche del tavolo da gioco. </a:t>
            </a:r>
          </a:p>
          <a:p>
            <a:endParaRPr lang="it-IT" dirty="0"/>
          </a:p>
          <a:p>
            <a:r>
              <a:rPr lang="it-IT" dirty="0"/>
              <a:t>Questo potrebbe essere utilizzato un domani per studiare il comportamento dei giocatori al calcio-balilla e offrire uno strumento per migliorare il proprio gioco grazie ai dati raccolti dal sistema.</a:t>
            </a:r>
          </a:p>
          <a:p>
            <a:endParaRPr lang="it-IT" dirty="0"/>
          </a:p>
          <a:p>
            <a:r>
              <a:rPr lang="it-IT" dirty="0"/>
              <a:t>Il sistema sarà in grado di rilevare questi urti e riconoscere quale stecca (delle otto) è stata colpita e lo scriverà sulla console del computer. Per dimostrare la potenzialità di questa implementazione abbiamo realizzato un sistema dimostrativo su due stecche estratte da un calcio balilla reale. Sono state scelte la stecca rossa dell’attacco e la stecca blu della difesa.</a:t>
            </a:r>
          </a:p>
        </p:txBody>
      </p:sp>
      <p:sp>
        <p:nvSpPr>
          <p:cNvPr id="4" name="Slide Number Placeholder 3"/>
          <p:cNvSpPr>
            <a:spLocks noGrp="1"/>
          </p:cNvSpPr>
          <p:nvPr>
            <p:ph type="sldNum" sz="quarter" idx="5"/>
          </p:nvPr>
        </p:nvSpPr>
        <p:spPr/>
        <p:txBody>
          <a:bodyPr/>
          <a:lstStyle/>
          <a:p>
            <a:fld id="{670C9C8E-1B38-6D43-AD25-2728011D3E18}" type="slidenum">
              <a:rPr lang="it-IT" smtClean="0"/>
              <a:t>2</a:t>
            </a:fld>
            <a:endParaRPr lang="it-IT"/>
          </a:p>
        </p:txBody>
      </p:sp>
    </p:spTree>
    <p:extLst>
      <p:ext uri="{BB962C8B-B14F-4D97-AF65-F5344CB8AC3E}">
        <p14:creationId xmlns:p14="http://schemas.microsoft.com/office/powerpoint/2010/main" val="21960616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Per completare il progetto di tesi sono state attraversate varie fasi di lavoro nel seguente modo: in primis sono stati scelti quali componenti hardware utilizzare e quali sembravano i più adatti alle necessità del progetto. Quindi per rilevare fisicamente gli urti sono stati scelti degli accelerometri, mentre per interfacciare quest’ultimi è stata scelta la scheda Arduino Due.</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Successivamente si è passato alla scrittura del codice sull’ambiente di sviluppo integrato fornito da Arduino stesso e all’assemblaggio dei componenti hardware sull’ambiente scelto, il calcio-balilla. E sono state fatte delle prove per perfezionare il sistema e riuscire a trovare i giusti parametri di sensibilità degli accelerometri. </a:t>
            </a:r>
            <a:endParaRPr lang="en-GB" sz="1800" dirty="0">
              <a:ln>
                <a:noFill/>
              </a:ln>
              <a:solidFill>
                <a:srgbClr val="000000"/>
              </a:solidFill>
              <a:effectLst/>
              <a:latin typeface="Times New Roman" panose="02020603050405020304" pitchFamily="18" charset="0"/>
              <a:ea typeface="Times New Roman" panose="02020603050405020304" pitchFamily="18" charset="0"/>
            </a:endParaRPr>
          </a:p>
          <a:p>
            <a:endParaRPr lang="it-IT" dirty="0"/>
          </a:p>
        </p:txBody>
      </p:sp>
      <p:sp>
        <p:nvSpPr>
          <p:cNvPr id="4" name="Slide Number Placeholder 3"/>
          <p:cNvSpPr>
            <a:spLocks noGrp="1"/>
          </p:cNvSpPr>
          <p:nvPr>
            <p:ph type="sldNum" sz="quarter" idx="5"/>
          </p:nvPr>
        </p:nvSpPr>
        <p:spPr/>
        <p:txBody>
          <a:bodyPr/>
          <a:lstStyle/>
          <a:p>
            <a:fld id="{670C9C8E-1B38-6D43-AD25-2728011D3E18}" type="slidenum">
              <a:rPr lang="it-IT" smtClean="0"/>
              <a:t>3</a:t>
            </a:fld>
            <a:endParaRPr lang="it-IT"/>
          </a:p>
        </p:txBody>
      </p:sp>
    </p:spTree>
    <p:extLst>
      <p:ext uri="{BB962C8B-B14F-4D97-AF65-F5344CB8AC3E}">
        <p14:creationId xmlns:p14="http://schemas.microsoft.com/office/powerpoint/2010/main" val="1960342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In particolare è stato scelto L’adxl345 si è rivelato adatto per le piccole dimensioni per poter inserirlo sulle stecche e soprattutto il costo. Infatti per questo progetto non serve solo un sensore ma otto, quindi il costo deve essere abbastanza ridotto. </a:t>
            </a:r>
          </a:p>
          <a:p>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Inoltre, il sensore mette a disposizione diverse funzioni speciali di rilevamento. Tuttavia, la caratteristica più cruciale per il progetto è la funzione di rilevamento dei single </a:t>
            </a:r>
            <a:r>
              <a:rPr lang="it-IT" sz="1800" dirty="0" err="1">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tap</a:t>
            </a: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 che rende questo accelerometro in grado di individuare gli urti causati dalla pallina sulla stecca. Ogni volta che rileva un </a:t>
            </a:r>
            <a:r>
              <a:rPr lang="it-IT" sz="1800" dirty="0" err="1">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tap</a:t>
            </a: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 manderà un segnale di interrupt al microcontrollore.</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Per la scelta del microcontrollore si è optato per Arduino Due per la presenza di dodici input che possono valere come interrupt a cui poi verranno collegati i sensori. </a:t>
            </a:r>
            <a:endParaRPr lang="en-GB" sz="1800" dirty="0">
              <a:ln>
                <a:noFill/>
              </a:ln>
              <a:solidFill>
                <a:srgbClr val="000000"/>
              </a:solidFill>
              <a:effectLst/>
              <a:latin typeface="Times New Roman" panose="02020603050405020304" pitchFamily="18" charset="0"/>
              <a:ea typeface="Times New Roman" panose="02020603050405020304" pitchFamily="18" charset="0"/>
            </a:endParaRPr>
          </a:p>
          <a:p>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L’ADXL345 supporta due protocolli di comunicazione, SPI e I²C. Nel progetto si è optato per l’utilizzo dell’I²C poiché richiede un numero minore di fili per l’interconnessione rispetto a SPI (due cavi contro quattro). E in questo progetto ci sono già molti fili coinvolti</a:t>
            </a:r>
            <a:endParaRPr lang="en-GB" sz="1800" dirty="0">
              <a:ln>
                <a:noFill/>
              </a:ln>
              <a:solidFill>
                <a:srgbClr val="000000"/>
              </a:solidFill>
              <a:effectLst/>
              <a:latin typeface="Times New Roman" panose="02020603050405020304" pitchFamily="18" charset="0"/>
              <a:ea typeface="Times New Roman" panose="02020603050405020304" pitchFamily="18" charset="0"/>
            </a:endParaRPr>
          </a:p>
          <a:p>
            <a:endParaRPr lang="it-IT" dirty="0"/>
          </a:p>
        </p:txBody>
      </p:sp>
      <p:sp>
        <p:nvSpPr>
          <p:cNvPr id="4" name="Slide Number Placeholder 3"/>
          <p:cNvSpPr>
            <a:spLocks noGrp="1"/>
          </p:cNvSpPr>
          <p:nvPr>
            <p:ph type="sldNum" sz="quarter" idx="5"/>
          </p:nvPr>
        </p:nvSpPr>
        <p:spPr/>
        <p:txBody>
          <a:bodyPr/>
          <a:lstStyle/>
          <a:p>
            <a:fld id="{670C9C8E-1B38-6D43-AD25-2728011D3E18}" type="slidenum">
              <a:rPr lang="it-IT" smtClean="0"/>
              <a:t>4</a:t>
            </a:fld>
            <a:endParaRPr lang="it-IT"/>
          </a:p>
        </p:txBody>
      </p:sp>
    </p:spTree>
    <p:extLst>
      <p:ext uri="{BB962C8B-B14F-4D97-AF65-F5344CB8AC3E}">
        <p14:creationId xmlns:p14="http://schemas.microsoft.com/office/powerpoint/2010/main" val="1490722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Il prossimo passo è collegare all’Arduino Due più di un sensore. Per poter fare ciò è necessario distinguere i diversi sensori sul bus I²C usando diversi indirizzi per ognuno. Tutti gli ADXL345 nascono con un solo indirizzo, ma hanno la possibilità di essere programmati per averne un altro collegando il pin SDO all’alimentazione, quindi è possibile distinguerli tra due ed è quello che abbiamo fatto per il dimostratore. </a:t>
            </a:r>
          </a:p>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Per collegare invece otto sensori in una implementazione reale o si sostituisce il dispositivo in modo che abbia più indirizzi possibile oppure abbiamo anche progettato una soluzione hardware che coinvolge l’aggiunta di un </a:t>
            </a:r>
            <a:r>
              <a:rPr lang="it-IT" sz="1800" dirty="0" err="1">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enable</a:t>
            </a: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 ad ogni sensore, che permette, </a:t>
            </a:r>
            <a:r>
              <a:rPr lang="it-IT" sz="1800" dirty="0" err="1">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benchè</a:t>
            </a: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 abbiano tutti un unico indirizzo, di distinguerli fra di loro. </a:t>
            </a:r>
          </a:p>
          <a:p>
            <a:pPr marL="0" marR="0" lvl="0" indent="0" algn="l" defTabSz="914400" rtl="0" eaLnBrk="1" fontAlgn="auto" latinLnBrk="0" hangingPunct="1">
              <a:lnSpc>
                <a:spcPct val="100000"/>
              </a:lnSpc>
              <a:spcBef>
                <a:spcPts val="0"/>
              </a:spcBef>
              <a:spcAft>
                <a:spcPts val="0"/>
              </a:spcAft>
              <a:buClrTx/>
              <a:buSzTx/>
              <a:buFontTx/>
              <a:buNone/>
              <a:tabLst/>
              <a:defRPr/>
            </a:pPr>
            <a:endPar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endParaRPr>
          </a:p>
          <a:p>
            <a:endParaRPr lang="it-IT" dirty="0"/>
          </a:p>
        </p:txBody>
      </p:sp>
      <p:sp>
        <p:nvSpPr>
          <p:cNvPr id="4" name="Slide Number Placeholder 3"/>
          <p:cNvSpPr>
            <a:spLocks noGrp="1"/>
          </p:cNvSpPr>
          <p:nvPr>
            <p:ph type="sldNum" sz="quarter" idx="5"/>
          </p:nvPr>
        </p:nvSpPr>
        <p:spPr/>
        <p:txBody>
          <a:bodyPr/>
          <a:lstStyle/>
          <a:p>
            <a:fld id="{670C9C8E-1B38-6D43-AD25-2728011D3E18}" type="slidenum">
              <a:rPr lang="it-IT" smtClean="0"/>
              <a:t>5</a:t>
            </a:fld>
            <a:endParaRPr lang="it-IT"/>
          </a:p>
        </p:txBody>
      </p:sp>
    </p:spTree>
    <p:extLst>
      <p:ext uri="{BB962C8B-B14F-4D97-AF65-F5344CB8AC3E}">
        <p14:creationId xmlns:p14="http://schemas.microsoft.com/office/powerpoint/2010/main" val="9165484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sz="12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Come ambiente di sviluppo del codice è stato l’IDE di Arduino che verrà caricato sul microcontrollore il quale a sua volta gestirà gli accelerometri.</a:t>
            </a:r>
          </a:p>
          <a:p>
            <a:r>
              <a:rPr lang="it-IT" sz="12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Lo sketch è diviso in due fasi, quella di Setup e quella di Loop.</a:t>
            </a:r>
          </a:p>
          <a:p>
            <a:r>
              <a:rPr lang="it-IT" sz="12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La funzione di Setup() viene eseguita una sola volta all’avvio e viene utilizzata per inizializzare i parametri dei sensori e configurare i pin.</a:t>
            </a:r>
          </a:p>
          <a:p>
            <a:pPr marL="0" marR="0" lvl="0" indent="0" algn="l" defTabSz="914400" rtl="0" eaLnBrk="1" fontAlgn="auto" latinLnBrk="0" hangingPunct="1">
              <a:lnSpc>
                <a:spcPct val="100000"/>
              </a:lnSpc>
              <a:spcBef>
                <a:spcPts val="0"/>
              </a:spcBef>
              <a:spcAft>
                <a:spcPts val="0"/>
              </a:spcAft>
              <a:buClrTx/>
              <a:buSzTx/>
              <a:buFontTx/>
              <a:buNone/>
              <a:tabLst/>
              <a:defRPr/>
            </a:pPr>
            <a:endParaRPr lang="it-IT" sz="1200" b="1" u="none" strike="noStrike" kern="0" spc="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endParaRPr>
          </a:p>
          <a:p>
            <a:r>
              <a:rPr lang="it-IT" dirty="0"/>
              <a:t>Quindi nella fase di setup vengono inizializzati i parametri degli accelerometri utilizzando i metodi forniti dalla libreria, della quale ho modificato il costruttore per poter assegnare diversi indirizzi ai sensori e quindi poterli distinguere. </a:t>
            </a:r>
          </a:p>
          <a:p>
            <a:r>
              <a:rPr lang="it-IT" dirty="0"/>
              <a:t>Il range di misurazione viene impostato a 16g (quindi al massimo)</a:t>
            </a:r>
          </a:p>
          <a:p>
            <a:r>
              <a:rPr lang="it-IT" sz="12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Viene impostata l’abilitazione della generazione dell’interrupt solamente per il rilevamento del singolo </a:t>
            </a:r>
            <a:r>
              <a:rPr lang="it-IT" sz="1200" dirty="0" err="1">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tap</a:t>
            </a:r>
            <a:r>
              <a:rPr lang="it-IT" sz="12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 che è quello che ci interessa.</a:t>
            </a:r>
          </a:p>
          <a:p>
            <a:r>
              <a:rPr lang="it-IT" dirty="0"/>
              <a:t>Viene anche impostato un valore di soglia superato il quale l’accelerometro invierà un segnale di interrupt .</a:t>
            </a:r>
          </a:p>
          <a:p>
            <a:r>
              <a:rPr lang="it-IT" dirty="0"/>
              <a:t>Infine viene assegnato al giusto sensore la funzione di Interrupt Service Routine, </a:t>
            </a:r>
          </a:p>
          <a:p>
            <a:endParaRPr lang="it-IT" dirty="0"/>
          </a:p>
          <a:p>
            <a:endParaRPr lang="it-IT" dirty="0"/>
          </a:p>
          <a:p>
            <a:endParaRPr lang="it-IT" dirty="0"/>
          </a:p>
        </p:txBody>
      </p:sp>
      <p:sp>
        <p:nvSpPr>
          <p:cNvPr id="4" name="Slide Number Placeholder 3"/>
          <p:cNvSpPr>
            <a:spLocks noGrp="1"/>
          </p:cNvSpPr>
          <p:nvPr>
            <p:ph type="sldNum" sz="quarter" idx="5"/>
          </p:nvPr>
        </p:nvSpPr>
        <p:spPr/>
        <p:txBody>
          <a:bodyPr/>
          <a:lstStyle/>
          <a:p>
            <a:fld id="{670C9C8E-1B38-6D43-AD25-2728011D3E18}" type="slidenum">
              <a:rPr lang="it-IT" smtClean="0"/>
              <a:t>6</a:t>
            </a:fld>
            <a:endParaRPr lang="it-IT"/>
          </a:p>
        </p:txBody>
      </p:sp>
    </p:spTree>
    <p:extLst>
      <p:ext uri="{BB962C8B-B14F-4D97-AF65-F5344CB8AC3E}">
        <p14:creationId xmlns:p14="http://schemas.microsoft.com/office/powerpoint/2010/main" val="2529749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2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La funzione di Loop(), invece, viene eseguita in modo continuo dopo la Setup(). E definisce il comportamento principale del programma</a:t>
            </a:r>
            <a:endParaRPr lang="en-GB" sz="1200" dirty="0">
              <a:ln>
                <a:noFill/>
              </a:ln>
              <a:solidFill>
                <a:srgbClr val="000000"/>
              </a:solidFill>
              <a:effectLst/>
              <a:latin typeface="Times New Roman" panose="02020603050405020304" pitchFamily="18" charset="0"/>
              <a:ea typeface="Times New Roman" panose="02020603050405020304" pitchFamily="18" charset="0"/>
            </a:endParaRPr>
          </a:p>
          <a:p>
            <a:endParaRPr lang="it-IT" dirty="0"/>
          </a:p>
          <a:p>
            <a:r>
              <a:rPr lang="it-IT" dirty="0"/>
              <a:t>La fase di loop invece è suddivisa in tre step, nel primo viene verificato lo stato di ogni interrupt, se lo stato dell’interrupt è a uno, cioè è avvenuto un urto, allora si passa alla scrittura sul serial monitor di quale stecca è stata colpita. Infine viene ripristinato lo stato dell’interrupt. Questo succede per tutti i sensori.</a:t>
            </a:r>
          </a:p>
          <a:p>
            <a:endParaRPr lang="it-IT" dirty="0"/>
          </a:p>
          <a:p>
            <a:r>
              <a:rPr lang="it-IT" sz="1200" dirty="0">
                <a:ln>
                  <a:noFill/>
                </a:ln>
                <a:solidFill>
                  <a:srgbClr val="000000"/>
                </a:solidFill>
                <a:effectLst/>
                <a:latin typeface="Times New Roman" panose="02020603050405020304" pitchFamily="18" charset="0"/>
                <a:ea typeface="Times New Roman" panose="02020603050405020304" pitchFamily="18" charset="0"/>
              </a:rPr>
              <a:t> </a:t>
            </a:r>
            <a:r>
              <a:rPr lang="it-IT" sz="12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In sintesi, quando un </a:t>
            </a:r>
            <a:r>
              <a:rPr lang="it-IT" sz="1200" dirty="0" err="1">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tap</a:t>
            </a:r>
            <a:r>
              <a:rPr lang="it-IT" sz="12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 viene rilevato, un messaggio appropriato viene stampato sulla porta seriale. </a:t>
            </a:r>
            <a:endParaRPr lang="it-IT" dirty="0"/>
          </a:p>
        </p:txBody>
      </p:sp>
      <p:sp>
        <p:nvSpPr>
          <p:cNvPr id="4" name="Slide Number Placeholder 3"/>
          <p:cNvSpPr>
            <a:spLocks noGrp="1"/>
          </p:cNvSpPr>
          <p:nvPr>
            <p:ph type="sldNum" sz="quarter" idx="5"/>
          </p:nvPr>
        </p:nvSpPr>
        <p:spPr/>
        <p:txBody>
          <a:bodyPr/>
          <a:lstStyle/>
          <a:p>
            <a:fld id="{670C9C8E-1B38-6D43-AD25-2728011D3E18}" type="slidenum">
              <a:rPr lang="it-IT" smtClean="0"/>
              <a:t>7</a:t>
            </a:fld>
            <a:endParaRPr lang="it-IT"/>
          </a:p>
        </p:txBody>
      </p:sp>
    </p:spTree>
    <p:extLst>
      <p:ext uri="{BB962C8B-B14F-4D97-AF65-F5344CB8AC3E}">
        <p14:creationId xmlns:p14="http://schemas.microsoft.com/office/powerpoint/2010/main" val="14935292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Mentre nella foto a destra si può osservare l’intero sistema montato sul calcetto.</a:t>
            </a:r>
          </a:p>
          <a:p>
            <a:endPar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endParaRPr>
          </a:p>
          <a:p>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Nella foto a sinistra, È stato deciso di fissare gli accelerometri sulla schiena degli omini in quanto è la posizione meno colpita dalla pallina in una partita e quindi ottimale per ridurre al minimo gli eventuali colpi diretti sui sensori. </a:t>
            </a:r>
            <a:r>
              <a:rPr lang="it-IT" sz="1800" dirty="0" err="1">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É</a:t>
            </a:r>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 bastato creare due fori nella plastica dura dell’omino a distanza adeguata e immobilizzare i sensori con due viti. </a:t>
            </a:r>
          </a:p>
          <a:p>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Sono state fatte diverse prove per calibrare i parametri dei sensori.</a:t>
            </a:r>
            <a:endParaRPr lang="en-GB" sz="1800" dirty="0">
              <a:ln>
                <a:noFill/>
              </a:ln>
              <a:solidFill>
                <a:srgbClr val="000000"/>
              </a:solidFill>
              <a:effectLst/>
              <a:latin typeface="Times New Roman" panose="02020603050405020304" pitchFamily="18" charset="0"/>
              <a:ea typeface="Times New Roman" panose="02020603050405020304" pitchFamily="18" charset="0"/>
            </a:endParaRPr>
          </a:p>
          <a:p>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Inoltre, tra l’omino e il sensore sono state poste delle guarnizioni di gomma per ammortizzare i colpi della pallina.</a:t>
            </a:r>
          </a:p>
          <a:p>
            <a:endPar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endParaRPr>
          </a:p>
          <a:p>
            <a:endPar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endParaRPr>
          </a:p>
          <a:p>
            <a:endParaRPr lang="en-GB" sz="1800" dirty="0">
              <a:ln>
                <a:noFill/>
              </a:ln>
              <a:solidFill>
                <a:srgbClr val="000000"/>
              </a:solidFill>
              <a:effectLst/>
              <a:latin typeface="Times New Roman" panose="02020603050405020304" pitchFamily="18" charset="0"/>
              <a:ea typeface="Times New Roman" panose="02020603050405020304" pitchFamily="18" charset="0"/>
            </a:endParaRPr>
          </a:p>
          <a:p>
            <a:endParaRPr lang="en-GB" sz="1800" dirty="0">
              <a:ln>
                <a:noFill/>
              </a:ln>
              <a:solidFill>
                <a:srgbClr val="000000"/>
              </a:solidFill>
              <a:effectLst/>
              <a:latin typeface="Times New Roman" panose="02020603050405020304" pitchFamily="18" charset="0"/>
              <a:ea typeface="Times New Roman" panose="02020603050405020304" pitchFamily="18" charset="0"/>
            </a:endParaRPr>
          </a:p>
          <a:p>
            <a:endParaRPr lang="it-IT" dirty="0"/>
          </a:p>
        </p:txBody>
      </p:sp>
      <p:sp>
        <p:nvSpPr>
          <p:cNvPr id="4" name="Slide Number Placeholder 3"/>
          <p:cNvSpPr>
            <a:spLocks noGrp="1"/>
          </p:cNvSpPr>
          <p:nvPr>
            <p:ph type="sldNum" sz="quarter" idx="5"/>
          </p:nvPr>
        </p:nvSpPr>
        <p:spPr/>
        <p:txBody>
          <a:bodyPr/>
          <a:lstStyle/>
          <a:p>
            <a:fld id="{670C9C8E-1B38-6D43-AD25-2728011D3E18}" type="slidenum">
              <a:rPr lang="it-IT" smtClean="0"/>
              <a:t>8</a:t>
            </a:fld>
            <a:endParaRPr lang="it-IT"/>
          </a:p>
        </p:txBody>
      </p:sp>
    </p:spTree>
    <p:extLst>
      <p:ext uri="{BB962C8B-B14F-4D97-AF65-F5344CB8AC3E}">
        <p14:creationId xmlns:p14="http://schemas.microsoft.com/office/powerpoint/2010/main" val="12742078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Durante questa fase sono stati fatti anche dei test per capire se fosse possibile distinguere i diversi omini su una stessa stecca. Quindi, in laboratorio, sono stati montati due sensori su una sola stecca e su diversi omini. I loro segnali di interrupt collegati all’oscilloscopio. </a:t>
            </a:r>
          </a:p>
          <a:p>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Nel caso di queste foto anche se è stato colpito solo l’omino «giallo», cioè l’omino su cui era posto l’accelerometro che invia l’interrupt giallo, entrambi i sensori hanno rilevato l’urto ad meno di un  millisecondo di distanza l’uno dall’altro. C’è una piccola differenza temporale, ma non è precisa poiché in alcune prove si alza l’interrupt prima sull’omino vicino a quello colpito (come nella figura in alto), quindi non è detto che la trasmissione del segnale dell’urto possa essere discriminato tra un omino e l’altro così facilmente. </a:t>
            </a:r>
          </a:p>
          <a:p>
            <a:r>
              <a:rPr lang="it-IT" sz="1800" dirty="0">
                <a:ln>
                  <a:noFill/>
                </a:ln>
                <a:solidFill>
                  <a:srgbClr val="000000"/>
                </a:solidFill>
                <a:effectLst/>
                <a:latin typeface="Times New Roman" panose="02020603050405020304" pitchFamily="18" charset="0"/>
                <a:ea typeface="Arial Unicode MS" panose="020B0604020202020204" pitchFamily="34" charset="-128"/>
                <a:cs typeface="Arial Unicode MS" panose="020B0604020202020204" pitchFamily="34" charset="-128"/>
              </a:rPr>
              <a:t>Questo avviene in primis a causa del materiale di cui sono fatte le stecche del calcio-balilla, che è l’acciaio.</a:t>
            </a:r>
          </a:p>
          <a:p>
            <a:r>
              <a:rPr lang="en-GB" sz="1800" dirty="0">
                <a:ln>
                  <a:noFill/>
                </a:ln>
                <a:solidFill>
                  <a:srgbClr val="000000"/>
                </a:solidFill>
                <a:effectLst/>
                <a:latin typeface="Times New Roman" panose="02020603050405020304" pitchFamily="18" charset="0"/>
                <a:ea typeface="Times New Roman" panose="02020603050405020304" pitchFamily="18" charset="0"/>
              </a:rPr>
              <a:t>Il quale </a:t>
            </a:r>
            <a:r>
              <a:rPr lang="en-GB" sz="1800" dirty="0" err="1">
                <a:ln>
                  <a:noFill/>
                </a:ln>
                <a:solidFill>
                  <a:srgbClr val="000000"/>
                </a:solidFill>
                <a:effectLst/>
                <a:latin typeface="Times New Roman" panose="02020603050405020304" pitchFamily="18" charset="0"/>
                <a:ea typeface="Times New Roman" panose="02020603050405020304" pitchFamily="18" charset="0"/>
              </a:rPr>
              <a:t>è</a:t>
            </a:r>
            <a:r>
              <a:rPr lang="en-GB" sz="1800" dirty="0">
                <a:ln>
                  <a:noFill/>
                </a:ln>
                <a:solidFill>
                  <a:srgbClr val="000000"/>
                </a:solidFill>
                <a:effectLst/>
                <a:latin typeface="Times New Roman" panose="02020603050405020304" pitchFamily="18" charset="0"/>
                <a:ea typeface="Times New Roman" panose="02020603050405020304" pitchFamily="18" charset="0"/>
              </a:rPr>
              <a:t> un </a:t>
            </a:r>
            <a:r>
              <a:rPr lang="en-GB" sz="1800" dirty="0" err="1">
                <a:ln>
                  <a:noFill/>
                </a:ln>
                <a:solidFill>
                  <a:srgbClr val="000000"/>
                </a:solidFill>
                <a:effectLst/>
                <a:latin typeface="Times New Roman" panose="02020603050405020304" pitchFamily="18" charset="0"/>
                <a:ea typeface="Times New Roman" panose="02020603050405020304" pitchFamily="18" charset="0"/>
              </a:rPr>
              <a:t>materiale</a:t>
            </a:r>
            <a:r>
              <a:rPr lang="en-GB" sz="1800" dirty="0">
                <a:ln>
                  <a:noFill/>
                </a:ln>
                <a:solidFill>
                  <a:srgbClr val="000000"/>
                </a:solidFill>
                <a:effectLst/>
                <a:latin typeface="Times New Roman" panose="02020603050405020304" pitchFamily="18" charset="0"/>
                <a:ea typeface="Times New Roman" panose="02020603050405020304" pitchFamily="18" charset="0"/>
              </a:rPr>
              <a:t> con </a:t>
            </a:r>
            <a:r>
              <a:rPr lang="en-GB" sz="1800" dirty="0" err="1">
                <a:ln>
                  <a:noFill/>
                </a:ln>
                <a:solidFill>
                  <a:srgbClr val="000000"/>
                </a:solidFill>
                <a:effectLst/>
                <a:latin typeface="Times New Roman" panose="02020603050405020304" pitchFamily="18" charset="0"/>
                <a:ea typeface="Times New Roman" panose="02020603050405020304" pitchFamily="18" charset="0"/>
              </a:rPr>
              <a:t>una</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velocità</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delle</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vibrazioni</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che</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si</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aggirano</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tipicamente</a:t>
            </a:r>
            <a:r>
              <a:rPr lang="en-GB" sz="1800" dirty="0">
                <a:ln>
                  <a:noFill/>
                </a:ln>
                <a:solidFill>
                  <a:srgbClr val="000000"/>
                </a:solidFill>
                <a:effectLst/>
                <a:latin typeface="Times New Roman" panose="02020603050405020304" pitchFamily="18" charset="0"/>
                <a:ea typeface="Times New Roman" panose="02020603050405020304" pitchFamily="18" charset="0"/>
              </a:rPr>
              <a:t> sui 5000 </a:t>
            </a:r>
            <a:r>
              <a:rPr lang="en-GB" sz="1800" dirty="0" err="1">
                <a:ln>
                  <a:noFill/>
                </a:ln>
                <a:solidFill>
                  <a:srgbClr val="000000"/>
                </a:solidFill>
                <a:effectLst/>
                <a:latin typeface="Times New Roman" panose="02020603050405020304" pitchFamily="18" charset="0"/>
                <a:ea typeface="Times New Roman" panose="02020603050405020304" pitchFamily="18" charset="0"/>
              </a:rPr>
              <a:t>metri</a:t>
            </a:r>
            <a:r>
              <a:rPr lang="en-GB" sz="1800" dirty="0">
                <a:ln>
                  <a:noFill/>
                </a:ln>
                <a:solidFill>
                  <a:srgbClr val="000000"/>
                </a:solidFill>
                <a:effectLst/>
                <a:latin typeface="Times New Roman" panose="02020603050405020304" pitchFamily="18" charset="0"/>
                <a:ea typeface="Times New Roman" panose="02020603050405020304" pitchFamily="18" charset="0"/>
              </a:rPr>
              <a:t> al secondo</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800" dirty="0">
                <a:ln>
                  <a:noFill/>
                </a:ln>
                <a:solidFill>
                  <a:srgbClr val="000000"/>
                </a:solidFill>
                <a:effectLst/>
                <a:latin typeface="Times New Roman" panose="02020603050405020304" pitchFamily="18" charset="0"/>
                <a:ea typeface="Times New Roman" panose="02020603050405020304" pitchFamily="18" charset="0"/>
              </a:rPr>
              <a:t>ma </a:t>
            </a:r>
            <a:r>
              <a:rPr lang="en-GB" sz="1800" dirty="0" err="1">
                <a:ln>
                  <a:noFill/>
                </a:ln>
                <a:solidFill>
                  <a:srgbClr val="000000"/>
                </a:solidFill>
                <a:effectLst/>
                <a:latin typeface="Times New Roman" panose="02020603050405020304" pitchFamily="18" charset="0"/>
                <a:ea typeface="Times New Roman" panose="02020603050405020304" pitchFamily="18" charset="0"/>
              </a:rPr>
              <a:t>è</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qualcosa</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su</a:t>
            </a:r>
            <a:r>
              <a:rPr lang="en-GB" sz="1800" dirty="0">
                <a:ln>
                  <a:noFill/>
                </a:ln>
                <a:solidFill>
                  <a:srgbClr val="000000"/>
                </a:solidFill>
                <a:effectLst/>
                <a:latin typeface="Times New Roman" panose="02020603050405020304" pitchFamily="18" charset="0"/>
                <a:ea typeface="Times New Roman" panose="02020603050405020304" pitchFamily="18" charset="0"/>
              </a:rPr>
              <a:t> cui </a:t>
            </a:r>
            <a:r>
              <a:rPr lang="en-GB" sz="1800" dirty="0" err="1">
                <a:ln>
                  <a:noFill/>
                </a:ln>
                <a:solidFill>
                  <a:srgbClr val="000000"/>
                </a:solidFill>
                <a:effectLst/>
                <a:latin typeface="Times New Roman" panose="02020603050405020304" pitchFamily="18" charset="0"/>
                <a:ea typeface="Times New Roman" panose="02020603050405020304" pitchFamily="18" charset="0"/>
              </a:rPr>
              <a:t>è</a:t>
            </a:r>
            <a:r>
              <a:rPr lang="en-GB" sz="1800" dirty="0">
                <a:ln>
                  <a:noFill/>
                </a:ln>
                <a:solidFill>
                  <a:srgbClr val="000000"/>
                </a:solidFill>
                <a:effectLst/>
                <a:latin typeface="Times New Roman" panose="02020603050405020304" pitchFamily="18" charset="0"/>
                <a:ea typeface="Times New Roman" panose="02020603050405020304" pitchFamily="18" charset="0"/>
              </a:rPr>
              <a:t> possible </a:t>
            </a:r>
            <a:r>
              <a:rPr lang="en-GB" sz="1800" dirty="0" err="1">
                <a:ln>
                  <a:noFill/>
                </a:ln>
                <a:solidFill>
                  <a:srgbClr val="000000"/>
                </a:solidFill>
                <a:effectLst/>
                <a:latin typeface="Times New Roman" panose="02020603050405020304" pitchFamily="18" charset="0"/>
                <a:ea typeface="Times New Roman" panose="02020603050405020304" pitchFamily="18" charset="0"/>
              </a:rPr>
              <a:t>lavorare</a:t>
            </a:r>
            <a:r>
              <a:rPr lang="en-GB" sz="1800" dirty="0">
                <a:ln>
                  <a:noFill/>
                </a:ln>
                <a:solidFill>
                  <a:srgbClr val="000000"/>
                </a:solidFill>
                <a:effectLst/>
                <a:latin typeface="Times New Roman" panose="02020603050405020304" pitchFamily="18" charset="0"/>
                <a:ea typeface="Times New Roman" panose="02020603050405020304" pitchFamily="18" charset="0"/>
              </a:rPr>
              <a:t> in </a:t>
            </a:r>
            <a:r>
              <a:rPr lang="en-GB" sz="1800" dirty="0" err="1">
                <a:ln>
                  <a:noFill/>
                </a:ln>
                <a:solidFill>
                  <a:srgbClr val="000000"/>
                </a:solidFill>
                <a:effectLst/>
                <a:latin typeface="Times New Roman" panose="02020603050405020304" pitchFamily="18" charset="0"/>
                <a:ea typeface="Times New Roman" panose="02020603050405020304" pitchFamily="18" charset="0"/>
              </a:rPr>
              <a:t>futuro</a:t>
            </a:r>
            <a:r>
              <a:rPr lang="en-GB" sz="1800" dirty="0">
                <a:ln>
                  <a:noFill/>
                </a:ln>
                <a:solidFill>
                  <a:srgbClr val="000000"/>
                </a:solidFill>
                <a:effectLst/>
                <a:latin typeface="Times New Roman" panose="02020603050405020304" pitchFamily="18" charset="0"/>
                <a:ea typeface="Times New Roman" panose="02020603050405020304" pitchFamily="18" charset="0"/>
              </a:rPr>
              <a:t>.</a:t>
            </a:r>
          </a:p>
          <a:p>
            <a:endParaRPr lang="en-GB" sz="1800" dirty="0">
              <a:ln>
                <a:noFill/>
              </a:ln>
              <a:solidFill>
                <a:srgbClr val="000000"/>
              </a:solidFill>
              <a:effectLst/>
              <a:latin typeface="Times New Roman" panose="02020603050405020304" pitchFamily="18" charset="0"/>
              <a:ea typeface="Times New Roman" panose="02020603050405020304" pitchFamily="18" charset="0"/>
            </a:endParaRPr>
          </a:p>
          <a:p>
            <a:r>
              <a:rPr lang="en-GB" sz="1800" dirty="0" err="1">
                <a:ln>
                  <a:noFill/>
                </a:ln>
                <a:solidFill>
                  <a:srgbClr val="000000"/>
                </a:solidFill>
                <a:effectLst/>
                <a:latin typeface="Times New Roman" panose="02020603050405020304" pitchFamily="18" charset="0"/>
                <a:ea typeface="Times New Roman" panose="02020603050405020304" pitchFamily="18" charset="0"/>
              </a:rPr>
              <a:t>Quindi</a:t>
            </a:r>
            <a:r>
              <a:rPr lang="en-GB" sz="1800" dirty="0">
                <a:ln>
                  <a:noFill/>
                </a:ln>
                <a:solidFill>
                  <a:srgbClr val="000000"/>
                </a:solidFill>
                <a:effectLst/>
                <a:latin typeface="Times New Roman" panose="02020603050405020304" pitchFamily="18" charset="0"/>
                <a:ea typeface="Times New Roman" panose="02020603050405020304" pitchFamily="18" charset="0"/>
              </a:rPr>
              <a:t> in </a:t>
            </a:r>
            <a:r>
              <a:rPr lang="en-GB" sz="1800" dirty="0" err="1">
                <a:ln>
                  <a:noFill/>
                </a:ln>
                <a:solidFill>
                  <a:srgbClr val="000000"/>
                </a:solidFill>
                <a:effectLst/>
                <a:latin typeface="Times New Roman" panose="02020603050405020304" pitchFamily="18" charset="0"/>
                <a:ea typeface="Times New Roman" panose="02020603050405020304" pitchFamily="18" charset="0"/>
              </a:rPr>
              <a:t>questo</a:t>
            </a:r>
            <a:r>
              <a:rPr lang="en-GB" sz="1800" dirty="0">
                <a:ln>
                  <a:noFill/>
                </a:ln>
                <a:solidFill>
                  <a:srgbClr val="000000"/>
                </a:solidFill>
                <a:effectLst/>
                <a:latin typeface="Times New Roman" panose="02020603050405020304" pitchFamily="18" charset="0"/>
                <a:ea typeface="Times New Roman" panose="02020603050405020304" pitchFamily="18" charset="0"/>
              </a:rPr>
              <a:t> Progetto ci </a:t>
            </a:r>
            <a:r>
              <a:rPr lang="en-GB" sz="1800" dirty="0" err="1">
                <a:ln>
                  <a:noFill/>
                </a:ln>
                <a:solidFill>
                  <a:srgbClr val="000000"/>
                </a:solidFill>
                <a:effectLst/>
                <a:latin typeface="Times New Roman" panose="02020603050405020304" pitchFamily="18" charset="0"/>
                <a:ea typeface="Times New Roman" panose="02020603050405020304" pitchFamily="18" charset="0"/>
              </a:rPr>
              <a:t>siamo</a:t>
            </a:r>
            <a:r>
              <a:rPr lang="en-GB" sz="1800" dirty="0">
                <a:ln>
                  <a:noFill/>
                </a:ln>
                <a:solidFill>
                  <a:srgbClr val="000000"/>
                </a:solidFill>
                <a:effectLst/>
                <a:latin typeface="Times New Roman" panose="02020603050405020304" pitchFamily="18" charset="0"/>
                <a:ea typeface="Times New Roman" panose="02020603050405020304" pitchFamily="18" charset="0"/>
              </a:rPr>
              <a:t> </a:t>
            </a:r>
            <a:r>
              <a:rPr lang="en-GB" sz="1800" dirty="0" err="1">
                <a:ln>
                  <a:noFill/>
                </a:ln>
                <a:solidFill>
                  <a:srgbClr val="000000"/>
                </a:solidFill>
                <a:effectLst/>
                <a:latin typeface="Times New Roman" panose="02020603050405020304" pitchFamily="18" charset="0"/>
                <a:ea typeface="Times New Roman" panose="02020603050405020304" pitchFamily="18" charset="0"/>
              </a:rPr>
              <a:t>limitati</a:t>
            </a:r>
            <a:r>
              <a:rPr lang="en-GB" sz="1800" dirty="0">
                <a:ln>
                  <a:noFill/>
                </a:ln>
                <a:solidFill>
                  <a:srgbClr val="000000"/>
                </a:solidFill>
                <a:effectLst/>
                <a:latin typeface="Times New Roman" panose="02020603050405020304" pitchFamily="18" charset="0"/>
                <a:ea typeface="Times New Roman" panose="02020603050405020304" pitchFamily="18" charset="0"/>
              </a:rPr>
              <a:t> a </a:t>
            </a:r>
            <a:r>
              <a:rPr lang="en-GB" sz="1800" dirty="0" err="1">
                <a:ln>
                  <a:noFill/>
                </a:ln>
                <a:solidFill>
                  <a:srgbClr val="000000"/>
                </a:solidFill>
                <a:effectLst/>
                <a:latin typeface="Times New Roman" panose="02020603050405020304" pitchFamily="18" charset="0"/>
                <a:ea typeface="Times New Roman" panose="02020603050405020304" pitchFamily="18" charset="0"/>
              </a:rPr>
              <a:t>distinguere</a:t>
            </a:r>
            <a:r>
              <a:rPr lang="en-GB" sz="1800" dirty="0">
                <a:ln>
                  <a:noFill/>
                </a:ln>
                <a:solidFill>
                  <a:srgbClr val="000000"/>
                </a:solidFill>
                <a:effectLst/>
                <a:latin typeface="Times New Roman" panose="02020603050405020304" pitchFamily="18" charset="0"/>
                <a:ea typeface="Times New Roman" panose="02020603050405020304" pitchFamily="18" charset="0"/>
              </a:rPr>
              <a:t> le </a:t>
            </a:r>
            <a:r>
              <a:rPr lang="en-GB" sz="1800" dirty="0" err="1">
                <a:ln>
                  <a:noFill/>
                </a:ln>
                <a:solidFill>
                  <a:srgbClr val="000000"/>
                </a:solidFill>
                <a:effectLst/>
                <a:latin typeface="Times New Roman" panose="02020603050405020304" pitchFamily="18" charset="0"/>
                <a:ea typeface="Times New Roman" panose="02020603050405020304" pitchFamily="18" charset="0"/>
              </a:rPr>
              <a:t>stecche</a:t>
            </a:r>
            <a:r>
              <a:rPr lang="en-GB" sz="1800" dirty="0">
                <a:ln>
                  <a:noFill/>
                </a:ln>
                <a:solidFill>
                  <a:srgbClr val="000000"/>
                </a:solidFill>
                <a:effectLst/>
                <a:latin typeface="Times New Roman" panose="02020603050405020304" pitchFamily="18" charset="0"/>
                <a:ea typeface="Times New Roman" panose="02020603050405020304" pitchFamily="18" charset="0"/>
              </a:rPr>
              <a:t>, </a:t>
            </a:r>
          </a:p>
          <a:p>
            <a:endParaRPr lang="it-IT" dirty="0"/>
          </a:p>
        </p:txBody>
      </p:sp>
      <p:sp>
        <p:nvSpPr>
          <p:cNvPr id="4" name="Slide Number Placeholder 3"/>
          <p:cNvSpPr>
            <a:spLocks noGrp="1"/>
          </p:cNvSpPr>
          <p:nvPr>
            <p:ph type="sldNum" sz="quarter" idx="5"/>
          </p:nvPr>
        </p:nvSpPr>
        <p:spPr/>
        <p:txBody>
          <a:bodyPr/>
          <a:lstStyle/>
          <a:p>
            <a:fld id="{670C9C8E-1B38-6D43-AD25-2728011D3E18}" type="slidenum">
              <a:rPr lang="it-IT" smtClean="0"/>
              <a:t>9</a:t>
            </a:fld>
            <a:endParaRPr lang="it-IT"/>
          </a:p>
        </p:txBody>
      </p:sp>
    </p:spTree>
    <p:extLst>
      <p:ext uri="{BB962C8B-B14F-4D97-AF65-F5344CB8AC3E}">
        <p14:creationId xmlns:p14="http://schemas.microsoft.com/office/powerpoint/2010/main" val="3063566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GB"/>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GB"/>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GB"/>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GB"/>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12/18/23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12/18/23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12/18/23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5">
            <a:extLst>
              <a:ext uri="{FF2B5EF4-FFF2-40B4-BE49-F238E27FC236}">
                <a16:creationId xmlns:a16="http://schemas.microsoft.com/office/drawing/2014/main" id="{9209C3FC-9878-1F63-E5FC-BE07E9F4FDD4}"/>
              </a:ext>
            </a:extLst>
          </p:cNvPr>
          <p:cNvPicPr>
            <a:picLocks noChangeAspect="1"/>
          </p:cNvPicPr>
          <p:nvPr/>
        </p:nvPicPr>
        <p:blipFill>
          <a:blip r:embed="rId3">
            <a:extLst>
              <a:ext uri="{28A0092B-C50C-407E-A947-70E740481C1C}">
                <a14:useLocalDpi xmlns:a14="http://schemas.microsoft.com/office/drawing/2010/main" val="0"/>
              </a:ext>
            </a:extLst>
          </a:blip>
          <a:srcRect l="977" r="977"/>
          <a:stretch>
            <a:fillRect/>
          </a:stretch>
        </p:blipFill>
        <p:spPr>
          <a:xfrm>
            <a:off x="3650326" y="291155"/>
            <a:ext cx="4891347" cy="2787015"/>
          </a:xfrm>
          <a:prstGeom prst="rect">
            <a:avLst/>
          </a:prstGeom>
        </p:spPr>
      </p:pic>
      <p:sp>
        <p:nvSpPr>
          <p:cNvPr id="5" name="TextBox 4">
            <a:extLst>
              <a:ext uri="{FF2B5EF4-FFF2-40B4-BE49-F238E27FC236}">
                <a16:creationId xmlns:a16="http://schemas.microsoft.com/office/drawing/2014/main" id="{08A26A4A-D4AB-B79E-FE3A-E168729AB5CF}"/>
              </a:ext>
            </a:extLst>
          </p:cNvPr>
          <p:cNvSpPr txBox="1"/>
          <p:nvPr/>
        </p:nvSpPr>
        <p:spPr>
          <a:xfrm>
            <a:off x="3391495" y="3133500"/>
            <a:ext cx="5409007" cy="646331"/>
          </a:xfrm>
          <a:prstGeom prst="rect">
            <a:avLst/>
          </a:prstGeom>
          <a:noFill/>
        </p:spPr>
        <p:txBody>
          <a:bodyPr wrap="square" rtlCol="0">
            <a:spAutoFit/>
          </a:bodyPr>
          <a:lstStyle/>
          <a:p>
            <a:pPr algn="ctr"/>
            <a:r>
              <a:rPr lang="en-US" dirty="0"/>
              <a:t>Corso di </a:t>
            </a:r>
            <a:r>
              <a:rPr lang="en-US" dirty="0" err="1"/>
              <a:t>laurea</a:t>
            </a:r>
            <a:r>
              <a:rPr lang="en-US" dirty="0"/>
              <a:t> in </a:t>
            </a:r>
            <a:r>
              <a:rPr lang="en-US" dirty="0" err="1"/>
              <a:t>ingegneria</a:t>
            </a:r>
            <a:r>
              <a:rPr lang="en-US" dirty="0"/>
              <a:t> </a:t>
            </a:r>
            <a:r>
              <a:rPr lang="en-US" dirty="0" err="1"/>
              <a:t>elettronica</a:t>
            </a:r>
            <a:r>
              <a:rPr lang="en-US" dirty="0"/>
              <a:t> e </a:t>
            </a:r>
            <a:r>
              <a:rPr lang="en-US" dirty="0" err="1"/>
              <a:t>tecnologie</a:t>
            </a:r>
            <a:r>
              <a:rPr lang="en-US" dirty="0"/>
              <a:t> </a:t>
            </a:r>
            <a:r>
              <a:rPr lang="en-US" dirty="0" err="1"/>
              <a:t>dell’informazione</a:t>
            </a:r>
            <a:endParaRPr lang="en-US" dirty="0"/>
          </a:p>
        </p:txBody>
      </p:sp>
      <p:sp>
        <p:nvSpPr>
          <p:cNvPr id="6" name="TextBox 5">
            <a:extLst>
              <a:ext uri="{FF2B5EF4-FFF2-40B4-BE49-F238E27FC236}">
                <a16:creationId xmlns:a16="http://schemas.microsoft.com/office/drawing/2014/main" id="{10389E49-670D-CA98-F3CB-318029F4517C}"/>
              </a:ext>
            </a:extLst>
          </p:cNvPr>
          <p:cNvSpPr txBox="1"/>
          <p:nvPr/>
        </p:nvSpPr>
        <p:spPr>
          <a:xfrm>
            <a:off x="2628405" y="3971699"/>
            <a:ext cx="6935189" cy="830997"/>
          </a:xfrm>
          <a:prstGeom prst="rect">
            <a:avLst/>
          </a:prstGeom>
          <a:noFill/>
        </p:spPr>
        <p:txBody>
          <a:bodyPr wrap="square" rtlCol="0">
            <a:spAutoFit/>
          </a:bodyPr>
          <a:lstStyle/>
          <a:p>
            <a:pPr algn="ctr"/>
            <a:r>
              <a:rPr lang="en-GB" sz="2400" b="1" i="0" u="none" strike="noStrike" dirty="0">
                <a:solidFill>
                  <a:srgbClr val="000000"/>
                </a:solidFill>
                <a:effectLst/>
                <a:latin typeface="-webkit-standard"/>
              </a:rPr>
              <a:t>Progetto e </a:t>
            </a:r>
            <a:r>
              <a:rPr lang="en-GB" sz="2400" b="1" i="0" u="none" strike="noStrike" dirty="0" err="1">
                <a:solidFill>
                  <a:srgbClr val="000000"/>
                </a:solidFill>
                <a:effectLst/>
                <a:latin typeface="-webkit-standard"/>
              </a:rPr>
              <a:t>realizzazione</a:t>
            </a:r>
            <a:r>
              <a:rPr lang="en-GB" sz="2400" b="1" i="0" u="none" strike="noStrike" dirty="0">
                <a:solidFill>
                  <a:srgbClr val="000000"/>
                </a:solidFill>
                <a:effectLst/>
                <a:latin typeface="-webkit-standard"/>
              </a:rPr>
              <a:t> di un </a:t>
            </a:r>
            <a:r>
              <a:rPr lang="en-GB" sz="2400" b="1" i="0" u="none" strike="noStrike" dirty="0" err="1">
                <a:solidFill>
                  <a:srgbClr val="000000"/>
                </a:solidFill>
                <a:effectLst/>
                <a:latin typeface="-webkit-standard"/>
              </a:rPr>
              <a:t>sistema</a:t>
            </a:r>
            <a:r>
              <a:rPr lang="en-GB" sz="2400" b="1" i="0" u="none" strike="noStrike" dirty="0">
                <a:solidFill>
                  <a:srgbClr val="000000"/>
                </a:solidFill>
                <a:effectLst/>
                <a:latin typeface="-webkit-standard"/>
              </a:rPr>
              <a:t> </a:t>
            </a:r>
            <a:r>
              <a:rPr lang="en-GB" sz="2400" b="1" i="0" u="none" strike="noStrike">
                <a:solidFill>
                  <a:srgbClr val="000000"/>
                </a:solidFill>
                <a:effectLst/>
                <a:latin typeface="-webkit-standard"/>
              </a:rPr>
              <a:t>embedded </a:t>
            </a:r>
            <a:r>
              <a:rPr lang="it-IT" sz="2400" b="1" i="0" u="none" strike="noStrike">
                <a:solidFill>
                  <a:srgbClr val="000000"/>
                </a:solidFill>
                <a:effectLst/>
                <a:latin typeface="-webkit-standard"/>
              </a:rPr>
              <a:t>applicato</a:t>
            </a:r>
            <a:r>
              <a:rPr lang="en-GB" sz="2400" b="1" i="0" u="none" strike="noStrike" dirty="0">
                <a:solidFill>
                  <a:srgbClr val="000000"/>
                </a:solidFill>
                <a:effectLst/>
                <a:latin typeface="-webkit-standard"/>
              </a:rPr>
              <a:t> al </a:t>
            </a:r>
            <a:r>
              <a:rPr lang="en-GB" sz="2400" b="1" i="0" u="none" strike="noStrike" dirty="0" err="1">
                <a:solidFill>
                  <a:srgbClr val="000000"/>
                </a:solidFill>
                <a:effectLst/>
                <a:latin typeface="-webkit-standard"/>
              </a:rPr>
              <a:t>gioco</a:t>
            </a:r>
            <a:r>
              <a:rPr lang="en-GB" sz="2400" b="1" i="0" u="none" strike="noStrike" dirty="0">
                <a:solidFill>
                  <a:srgbClr val="000000"/>
                </a:solidFill>
                <a:effectLst/>
                <a:latin typeface="-webkit-standard"/>
              </a:rPr>
              <a:t> del calcio-</a:t>
            </a:r>
            <a:r>
              <a:rPr lang="en-GB" sz="2400" b="1" i="0" u="none" strike="noStrike" dirty="0" err="1">
                <a:solidFill>
                  <a:srgbClr val="000000"/>
                </a:solidFill>
                <a:effectLst/>
                <a:latin typeface="-webkit-standard"/>
              </a:rPr>
              <a:t>balilla</a:t>
            </a:r>
            <a:endParaRPr lang="en-US" sz="2400" dirty="0"/>
          </a:p>
        </p:txBody>
      </p:sp>
      <p:sp>
        <p:nvSpPr>
          <p:cNvPr id="7" name="TextBox 6">
            <a:extLst>
              <a:ext uri="{FF2B5EF4-FFF2-40B4-BE49-F238E27FC236}">
                <a16:creationId xmlns:a16="http://schemas.microsoft.com/office/drawing/2014/main" id="{1B90CAF1-BE43-10A2-3A5C-7820884A252A}"/>
              </a:ext>
            </a:extLst>
          </p:cNvPr>
          <p:cNvSpPr txBox="1"/>
          <p:nvPr/>
        </p:nvSpPr>
        <p:spPr>
          <a:xfrm>
            <a:off x="752104" y="5142016"/>
            <a:ext cx="1992853" cy="276999"/>
          </a:xfrm>
          <a:prstGeom prst="rect">
            <a:avLst/>
          </a:prstGeom>
          <a:noFill/>
        </p:spPr>
        <p:txBody>
          <a:bodyPr wrap="none" rtlCol="0">
            <a:spAutoFit/>
          </a:bodyPr>
          <a:lstStyle/>
          <a:p>
            <a:r>
              <a:rPr lang="en-US" sz="1200" dirty="0" err="1"/>
              <a:t>Candidato</a:t>
            </a:r>
            <a:r>
              <a:rPr lang="en-US" sz="1200" dirty="0"/>
              <a:t>: Elena Molinari </a:t>
            </a:r>
          </a:p>
        </p:txBody>
      </p:sp>
      <p:sp>
        <p:nvSpPr>
          <p:cNvPr id="8" name="TextBox 7">
            <a:extLst>
              <a:ext uri="{FF2B5EF4-FFF2-40B4-BE49-F238E27FC236}">
                <a16:creationId xmlns:a16="http://schemas.microsoft.com/office/drawing/2014/main" id="{73842A83-78D6-9713-881A-99CC376AFE5B}"/>
              </a:ext>
            </a:extLst>
          </p:cNvPr>
          <p:cNvSpPr txBox="1"/>
          <p:nvPr/>
        </p:nvSpPr>
        <p:spPr>
          <a:xfrm>
            <a:off x="752104" y="5419015"/>
            <a:ext cx="2263953" cy="276999"/>
          </a:xfrm>
          <a:prstGeom prst="rect">
            <a:avLst/>
          </a:prstGeom>
          <a:noFill/>
        </p:spPr>
        <p:txBody>
          <a:bodyPr wrap="none" rtlCol="0">
            <a:spAutoFit/>
          </a:bodyPr>
          <a:lstStyle/>
          <a:p>
            <a:r>
              <a:rPr lang="en-US" sz="1200" dirty="0" err="1"/>
              <a:t>Relatore</a:t>
            </a:r>
            <a:r>
              <a:rPr lang="en-US" sz="1200" dirty="0"/>
              <a:t>: prof. Riccardo Berta</a:t>
            </a:r>
          </a:p>
        </p:txBody>
      </p:sp>
      <p:sp>
        <p:nvSpPr>
          <p:cNvPr id="9" name="TextBox 8">
            <a:extLst>
              <a:ext uri="{FF2B5EF4-FFF2-40B4-BE49-F238E27FC236}">
                <a16:creationId xmlns:a16="http://schemas.microsoft.com/office/drawing/2014/main" id="{A3F6619D-0697-5C02-2C88-52F210F6A1C7}"/>
              </a:ext>
            </a:extLst>
          </p:cNvPr>
          <p:cNvSpPr txBox="1"/>
          <p:nvPr/>
        </p:nvSpPr>
        <p:spPr>
          <a:xfrm>
            <a:off x="752104" y="5696014"/>
            <a:ext cx="2419252" cy="276999"/>
          </a:xfrm>
          <a:prstGeom prst="rect">
            <a:avLst/>
          </a:prstGeom>
          <a:noFill/>
        </p:spPr>
        <p:txBody>
          <a:bodyPr wrap="none" rtlCol="0">
            <a:spAutoFit/>
          </a:bodyPr>
          <a:lstStyle/>
          <a:p>
            <a:r>
              <a:rPr lang="en-US" sz="1200" dirty="0" err="1"/>
              <a:t>Correlatore</a:t>
            </a:r>
            <a:r>
              <a:rPr lang="en-US" sz="1200" dirty="0"/>
              <a:t>: </a:t>
            </a:r>
            <a:r>
              <a:rPr lang="en-US" sz="1200" dirty="0" err="1"/>
              <a:t>dott</a:t>
            </a:r>
            <a:r>
              <a:rPr lang="en-US" sz="1200" dirty="0"/>
              <a:t>. Matteo </a:t>
            </a:r>
            <a:r>
              <a:rPr lang="en-US" sz="1200" dirty="0" err="1"/>
              <a:t>Fresta</a:t>
            </a:r>
            <a:endParaRPr lang="en-US" sz="1200" dirty="0"/>
          </a:p>
        </p:txBody>
      </p:sp>
    </p:spTree>
    <p:extLst>
      <p:ext uri="{BB962C8B-B14F-4D97-AF65-F5344CB8AC3E}">
        <p14:creationId xmlns:p14="http://schemas.microsoft.com/office/powerpoint/2010/main" val="28131274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B4B45-9F71-F436-08C3-46EF937E56BF}"/>
              </a:ext>
            </a:extLst>
          </p:cNvPr>
          <p:cNvSpPr>
            <a:spLocks noGrp="1"/>
          </p:cNvSpPr>
          <p:nvPr>
            <p:ph type="title"/>
          </p:nvPr>
        </p:nvSpPr>
        <p:spPr>
          <a:xfrm>
            <a:off x="2154956" y="354687"/>
            <a:ext cx="5850075" cy="850900"/>
          </a:xfrm>
        </p:spPr>
        <p:txBody>
          <a:bodyPr/>
          <a:lstStyle/>
          <a:p>
            <a:r>
              <a:rPr lang="it-IT" dirty="0"/>
              <a:t>Sperimentazione e risultati</a:t>
            </a:r>
          </a:p>
        </p:txBody>
      </p:sp>
      <p:pic>
        <p:nvPicPr>
          <p:cNvPr id="4" name="videotesi_2.mp4">
            <a:hlinkClick r:id="" action="ppaction://media"/>
            <a:extLst>
              <a:ext uri="{FF2B5EF4-FFF2-40B4-BE49-F238E27FC236}">
                <a16:creationId xmlns:a16="http://schemas.microsoft.com/office/drawing/2014/main" id="{E51A03D0-5339-5CC1-2574-74E947EEECB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386103" y="1477433"/>
            <a:ext cx="7387783" cy="4617363"/>
          </a:xfrm>
        </p:spPr>
      </p:pic>
    </p:spTree>
    <p:extLst>
      <p:ext uri="{BB962C8B-B14F-4D97-AF65-F5344CB8AC3E}">
        <p14:creationId xmlns:p14="http://schemas.microsoft.com/office/powerpoint/2010/main" val="975689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9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CD78D-AA51-FCFB-890A-FB4F867F3CB3}"/>
              </a:ext>
            </a:extLst>
          </p:cNvPr>
          <p:cNvSpPr>
            <a:spLocks noGrp="1"/>
          </p:cNvSpPr>
          <p:nvPr>
            <p:ph type="title"/>
          </p:nvPr>
        </p:nvSpPr>
        <p:spPr>
          <a:xfrm>
            <a:off x="677334" y="609600"/>
            <a:ext cx="8596668" cy="1320800"/>
          </a:xfrm>
        </p:spPr>
        <p:txBody>
          <a:bodyPr anchor="t">
            <a:normAutofit/>
          </a:bodyPr>
          <a:lstStyle/>
          <a:p>
            <a:r>
              <a:rPr lang="it-IT"/>
              <a:t>Conclusioni e sviluppi futuri</a:t>
            </a:r>
            <a:endParaRPr lang="it-IT" dirty="0"/>
          </a:p>
        </p:txBody>
      </p:sp>
      <p:sp>
        <p:nvSpPr>
          <p:cNvPr id="3" name="Content Placeholder 2">
            <a:extLst>
              <a:ext uri="{FF2B5EF4-FFF2-40B4-BE49-F238E27FC236}">
                <a16:creationId xmlns:a16="http://schemas.microsoft.com/office/drawing/2014/main" id="{52E46723-9C65-F85E-E0DB-5F66F0BC7CD3}"/>
              </a:ext>
            </a:extLst>
          </p:cNvPr>
          <p:cNvSpPr>
            <a:spLocks noGrp="1"/>
          </p:cNvSpPr>
          <p:nvPr>
            <p:ph idx="1"/>
          </p:nvPr>
        </p:nvSpPr>
        <p:spPr>
          <a:xfrm>
            <a:off x="677334" y="2160590"/>
            <a:ext cx="5220430" cy="3701270"/>
          </a:xfrm>
        </p:spPr>
        <p:txBody>
          <a:bodyPr>
            <a:normAutofit/>
          </a:bodyPr>
          <a:lstStyle/>
          <a:p>
            <a:r>
              <a:rPr lang="it-IT" dirty="0"/>
              <a:t>Il sistema riesce a riconoscere quale stecca ha colpito la pallina</a:t>
            </a:r>
          </a:p>
          <a:p>
            <a:endParaRPr lang="it-IT" dirty="0"/>
          </a:p>
          <a:p>
            <a:r>
              <a:rPr lang="en-GB" sz="1800" dirty="0">
                <a:effectLst/>
              </a:rPr>
              <a:t>É </a:t>
            </a:r>
            <a:r>
              <a:rPr lang="en-GB" dirty="0">
                <a:solidFill>
                  <a:srgbClr val="313131"/>
                </a:solidFill>
              </a:rPr>
              <a:t>possible </a:t>
            </a:r>
            <a:r>
              <a:rPr lang="it-IT" dirty="0">
                <a:solidFill>
                  <a:srgbClr val="313131"/>
                </a:solidFill>
              </a:rPr>
              <a:t>e</a:t>
            </a:r>
            <a:r>
              <a:rPr lang="it-IT" dirty="0"/>
              <a:t>spandere il sistema a tutte le stecche del calcio-balilla</a:t>
            </a:r>
          </a:p>
          <a:p>
            <a:endParaRPr lang="it-IT" dirty="0"/>
          </a:p>
          <a:p>
            <a:r>
              <a:rPr lang="it-IT" dirty="0"/>
              <a:t>Sviluppi futuri: sviluppo di una applicazione mobile </a:t>
            </a:r>
            <a:r>
              <a:rPr lang="it-IT" dirty="0">
                <a:ea typeface="Arial Unicode MS" panose="020B0604020202020204" pitchFamily="34" charset="-128"/>
              </a:rPr>
              <a:t>per </a:t>
            </a:r>
            <a:r>
              <a:rPr lang="it-IT" dirty="0">
                <a:effectLst/>
                <a:ea typeface="Arial Unicode MS" panose="020B0604020202020204" pitchFamily="34" charset="-128"/>
              </a:rPr>
              <a:t>rendere accessibili ai giocatori le statistiche più interessanti il più chiaramente possibile</a:t>
            </a:r>
            <a:endParaRPr lang="it-IT" dirty="0"/>
          </a:p>
        </p:txBody>
      </p:sp>
      <p:pic>
        <p:nvPicPr>
          <p:cNvPr id="5" name="Picture 4" descr="A table with players on it&#10;&#10;Description automatically generated">
            <a:extLst>
              <a:ext uri="{FF2B5EF4-FFF2-40B4-BE49-F238E27FC236}">
                <a16:creationId xmlns:a16="http://schemas.microsoft.com/office/drawing/2014/main" id="{2B00AA8B-EC90-A419-CDF5-24EDE7A4D67B}"/>
              </a:ext>
            </a:extLst>
          </p:cNvPr>
          <p:cNvPicPr>
            <a:picLocks noChangeAspect="1"/>
          </p:cNvPicPr>
          <p:nvPr/>
        </p:nvPicPr>
        <p:blipFill>
          <a:blip r:embed="rId3"/>
          <a:stretch>
            <a:fillRect/>
          </a:stretch>
        </p:blipFill>
        <p:spPr>
          <a:xfrm>
            <a:off x="6087417" y="2159000"/>
            <a:ext cx="3145536" cy="3145536"/>
          </a:xfrm>
          <a:prstGeom prst="rect">
            <a:avLst/>
          </a:prstGeom>
        </p:spPr>
      </p:pic>
    </p:spTree>
    <p:extLst>
      <p:ext uri="{BB962C8B-B14F-4D97-AF65-F5344CB8AC3E}">
        <p14:creationId xmlns:p14="http://schemas.microsoft.com/office/powerpoint/2010/main" val="2474107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134" name="Group 133">
            <a:extLst>
              <a:ext uri="{FF2B5EF4-FFF2-40B4-BE49-F238E27FC236}">
                <a16:creationId xmlns:a16="http://schemas.microsoft.com/office/drawing/2014/main" id="{28460BD8-AE3F-4AC9-9D0B-717052AA5D3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4" name="Straight Connector 103">
              <a:extLst>
                <a:ext uri="{FF2B5EF4-FFF2-40B4-BE49-F238E27FC236}">
                  <a16:creationId xmlns:a16="http://schemas.microsoft.com/office/drawing/2014/main" id="{54420CFE-F482-466E-9E1E-C78513C0B8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05" name="Straight Connector 104">
              <a:extLst>
                <a:ext uri="{FF2B5EF4-FFF2-40B4-BE49-F238E27FC236}">
                  <a16:creationId xmlns:a16="http://schemas.microsoft.com/office/drawing/2014/main" id="{5331032B-BD21-4BDA-920C-12E3580525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06" name="Rectangle 23">
              <a:extLst>
                <a:ext uri="{FF2B5EF4-FFF2-40B4-BE49-F238E27FC236}">
                  <a16:creationId xmlns:a16="http://schemas.microsoft.com/office/drawing/2014/main" id="{E7514DA3-59E7-409E-8A3B-AD097F6E5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07" name="Rectangle 25">
              <a:extLst>
                <a:ext uri="{FF2B5EF4-FFF2-40B4-BE49-F238E27FC236}">
                  <a16:creationId xmlns:a16="http://schemas.microsoft.com/office/drawing/2014/main" id="{57B9A2A6-3BE4-4599-9364-F71C5BFD61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08" name="Isosceles Triangle 107">
              <a:extLst>
                <a:ext uri="{FF2B5EF4-FFF2-40B4-BE49-F238E27FC236}">
                  <a16:creationId xmlns:a16="http://schemas.microsoft.com/office/drawing/2014/main" id="{4FD744C6-4ED8-4BC9-BF68-6BDF701C5D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09" name="Rectangle 27">
              <a:extLst>
                <a:ext uri="{FF2B5EF4-FFF2-40B4-BE49-F238E27FC236}">
                  <a16:creationId xmlns:a16="http://schemas.microsoft.com/office/drawing/2014/main" id="{092C5BAD-C911-4F8F-A1C5-470268BE66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10" name="Rectangle 28">
              <a:extLst>
                <a:ext uri="{FF2B5EF4-FFF2-40B4-BE49-F238E27FC236}">
                  <a16:creationId xmlns:a16="http://schemas.microsoft.com/office/drawing/2014/main" id="{B133D0C8-4EC4-424F-8E70-0482D5B1B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11" name="Rectangle 29">
              <a:extLst>
                <a:ext uri="{FF2B5EF4-FFF2-40B4-BE49-F238E27FC236}">
                  <a16:creationId xmlns:a16="http://schemas.microsoft.com/office/drawing/2014/main" id="{7B1532A0-F4B3-4DE8-B18F-740CAAD25A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12" name="Isosceles Triangle 111">
              <a:extLst>
                <a:ext uri="{FF2B5EF4-FFF2-40B4-BE49-F238E27FC236}">
                  <a16:creationId xmlns:a16="http://schemas.microsoft.com/office/drawing/2014/main" id="{8EFDD162-BBBA-4062-8BBF-53DBA10913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13" name="Isosceles Triangle 112">
              <a:extLst>
                <a:ext uri="{FF2B5EF4-FFF2-40B4-BE49-F238E27FC236}">
                  <a16:creationId xmlns:a16="http://schemas.microsoft.com/office/drawing/2014/main" id="{DCFC9E65-3E19-4483-B952-25D29683CA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grpSp>
      <p:sp useBgFill="1">
        <p:nvSpPr>
          <p:cNvPr id="115" name="Rectangle 114">
            <a:extLst>
              <a:ext uri="{FF2B5EF4-FFF2-40B4-BE49-F238E27FC236}">
                <a16:creationId xmlns:a16="http://schemas.microsoft.com/office/drawing/2014/main" id="{9179DE42-5613-4B35-A1E6-6CCBAA13C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7" name="Straight Connector 116">
            <a:extLst>
              <a:ext uri="{FF2B5EF4-FFF2-40B4-BE49-F238E27FC236}">
                <a16:creationId xmlns:a16="http://schemas.microsoft.com/office/drawing/2014/main" id="{EB898B32-3891-4C3A-8F58-C5969D2E90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48300"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5" name="Straight Connector 134">
            <a:extLst>
              <a:ext uri="{FF2B5EF4-FFF2-40B4-BE49-F238E27FC236}">
                <a16:creationId xmlns:a16="http://schemas.microsoft.com/office/drawing/2014/main" id="{4AE4806D-B8F9-4679-A68A-9BD21C01A30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7175"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36" name="Rectangle 23">
            <a:extLst>
              <a:ext uri="{FF2B5EF4-FFF2-40B4-BE49-F238E27FC236}">
                <a16:creationId xmlns:a16="http://schemas.microsoft.com/office/drawing/2014/main" id="{52FB45E9-914E-4471-AC87-E475CD5176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58764"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37" name="Rectangle 25">
            <a:extLst>
              <a:ext uri="{FF2B5EF4-FFF2-40B4-BE49-F238E27FC236}">
                <a16:creationId xmlns:a16="http://schemas.microsoft.com/office/drawing/2014/main" id="{C310626D-5743-49D4-8F7D-88C4F8F057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0730"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38" name="Isosceles Triangle 124">
            <a:extLst>
              <a:ext uri="{FF2B5EF4-FFF2-40B4-BE49-F238E27FC236}">
                <a16:creationId xmlns:a16="http://schemas.microsoft.com/office/drawing/2014/main" id="{3C195FC1-B568-4C72-9902-34CB35DDD7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9621"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27" name="Rectangle 27">
            <a:extLst>
              <a:ext uri="{FF2B5EF4-FFF2-40B4-BE49-F238E27FC236}">
                <a16:creationId xmlns:a16="http://schemas.microsoft.com/office/drawing/2014/main" id="{EF2BDF77-362C-43F0-8CBB-A969EC2AE0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1788"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29" name="Isosceles Triangle 128">
            <a:extLst>
              <a:ext uri="{FF2B5EF4-FFF2-40B4-BE49-F238E27FC236}">
                <a16:creationId xmlns:a16="http://schemas.microsoft.com/office/drawing/2014/main" id="{4BE96B01-3929-432D-B8C2-ADBCB74C2E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448954"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139" name="Freeform: Shape 130">
            <a:extLst>
              <a:ext uri="{FF2B5EF4-FFF2-40B4-BE49-F238E27FC236}">
                <a16:creationId xmlns:a16="http://schemas.microsoft.com/office/drawing/2014/main" id="{2A6FCDE6-CDE2-4C51-B18E-A95CFB6797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6287" y="-8467"/>
            <a:ext cx="9175713" cy="6866467"/>
          </a:xfrm>
          <a:custGeom>
            <a:avLst/>
            <a:gdLst>
              <a:gd name="connsiteX0" fmla="*/ 0 w 9175713"/>
              <a:gd name="connsiteY0" fmla="*/ 0 h 6866467"/>
              <a:gd name="connsiteX1" fmla="*/ 1249825 w 9175713"/>
              <a:gd name="connsiteY1" fmla="*/ 0 h 6866467"/>
              <a:gd name="connsiteX2" fmla="*/ 1249825 w 9175713"/>
              <a:gd name="connsiteY2" fmla="*/ 8467 h 6866467"/>
              <a:gd name="connsiteX3" fmla="*/ 9175713 w 9175713"/>
              <a:gd name="connsiteY3" fmla="*/ 8467 h 6866467"/>
              <a:gd name="connsiteX4" fmla="*/ 9175713 w 9175713"/>
              <a:gd name="connsiteY4" fmla="*/ 6866467 h 6866467"/>
              <a:gd name="connsiteX5" fmla="*/ 1249825 w 9175713"/>
              <a:gd name="connsiteY5" fmla="*/ 6866467 h 6866467"/>
              <a:gd name="connsiteX6" fmla="*/ 1109382 w 9175713"/>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75713" h="6866467">
                <a:moveTo>
                  <a:pt x="0" y="0"/>
                </a:moveTo>
                <a:lnTo>
                  <a:pt x="1249825" y="0"/>
                </a:lnTo>
                <a:lnTo>
                  <a:pt x="1249825" y="8467"/>
                </a:lnTo>
                <a:lnTo>
                  <a:pt x="9175713" y="8467"/>
                </a:lnTo>
                <a:lnTo>
                  <a:pt x="9175713" y="6866467"/>
                </a:lnTo>
                <a:lnTo>
                  <a:pt x="1249825" y="6866467"/>
                </a:lnTo>
                <a:lnTo>
                  <a:pt x="1109382" y="6866467"/>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AA2411-7862-1DDE-9538-063FE45B1142}"/>
              </a:ext>
            </a:extLst>
          </p:cNvPr>
          <p:cNvSpPr>
            <a:spLocks noGrp="1"/>
          </p:cNvSpPr>
          <p:nvPr>
            <p:ph type="title"/>
          </p:nvPr>
        </p:nvSpPr>
        <p:spPr>
          <a:xfrm>
            <a:off x="4419136" y="1020871"/>
            <a:ext cx="6960759" cy="2849671"/>
          </a:xfrm>
        </p:spPr>
        <p:txBody>
          <a:bodyPr vert="horz" lIns="91440" tIns="45720" rIns="91440" bIns="45720" rtlCol="0" anchor="b">
            <a:normAutofit/>
          </a:bodyPr>
          <a:lstStyle/>
          <a:p>
            <a:r>
              <a:rPr lang="en-US" sz="6000">
                <a:solidFill>
                  <a:srgbClr val="FFFFFF"/>
                </a:solidFill>
              </a:rPr>
              <a:t>Grazie per l’attenzione</a:t>
            </a:r>
          </a:p>
        </p:txBody>
      </p:sp>
      <p:sp>
        <p:nvSpPr>
          <p:cNvPr id="133" name="Isosceles Triangle 132">
            <a:extLst>
              <a:ext uri="{FF2B5EF4-FFF2-40B4-BE49-F238E27FC236}">
                <a16:creationId xmlns:a16="http://schemas.microsoft.com/office/drawing/2014/main" id="{9D2E8756-2465-473A-BA2A-2DB1D62247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062562" y="3271487"/>
            <a:ext cx="220660" cy="186439"/>
          </a:xfrm>
          <a:prstGeom prst="triangle">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23647974"/>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Close-up of a foosball table&#10;&#10;Description automatically generated">
            <a:extLst>
              <a:ext uri="{FF2B5EF4-FFF2-40B4-BE49-F238E27FC236}">
                <a16:creationId xmlns:a16="http://schemas.microsoft.com/office/drawing/2014/main" id="{2FEA9EE0-DBA2-4052-5C35-65D30FAC3B3E}"/>
              </a:ext>
            </a:extLst>
          </p:cNvPr>
          <p:cNvPicPr>
            <a:picLocks noChangeAspect="1"/>
          </p:cNvPicPr>
          <p:nvPr/>
        </p:nvPicPr>
        <p:blipFill rotWithShape="1">
          <a:blip r:embed="rId3"/>
          <a:srcRect l="23044" r="24396" b="-1"/>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21419E48-E207-D29B-2399-0A9B91D4A04F}"/>
              </a:ext>
            </a:extLst>
          </p:cNvPr>
          <p:cNvSpPr>
            <a:spLocks noGrp="1"/>
          </p:cNvSpPr>
          <p:nvPr>
            <p:ph type="title"/>
          </p:nvPr>
        </p:nvSpPr>
        <p:spPr>
          <a:xfrm>
            <a:off x="677333" y="609600"/>
            <a:ext cx="3851123" cy="1320800"/>
          </a:xfrm>
        </p:spPr>
        <p:txBody>
          <a:bodyPr>
            <a:normAutofit/>
          </a:bodyPr>
          <a:lstStyle/>
          <a:p>
            <a:r>
              <a:rPr lang="it-IT" dirty="0"/>
              <a:t>Obiettivi della tesi</a:t>
            </a:r>
          </a:p>
        </p:txBody>
      </p:sp>
      <p:sp>
        <p:nvSpPr>
          <p:cNvPr id="3" name="Content Placeholder 2">
            <a:extLst>
              <a:ext uri="{FF2B5EF4-FFF2-40B4-BE49-F238E27FC236}">
                <a16:creationId xmlns:a16="http://schemas.microsoft.com/office/drawing/2014/main" id="{9B0A5843-BD60-9BFD-A066-37EA6D493CFD}"/>
              </a:ext>
            </a:extLst>
          </p:cNvPr>
          <p:cNvSpPr>
            <a:spLocks noGrp="1"/>
          </p:cNvSpPr>
          <p:nvPr>
            <p:ph idx="1"/>
          </p:nvPr>
        </p:nvSpPr>
        <p:spPr>
          <a:xfrm>
            <a:off x="677334" y="2160589"/>
            <a:ext cx="3851122" cy="3880773"/>
          </a:xfrm>
        </p:spPr>
        <p:txBody>
          <a:bodyPr>
            <a:normAutofit lnSpcReduction="10000"/>
          </a:bodyPr>
          <a:lstStyle/>
          <a:p>
            <a:pPr>
              <a:lnSpc>
                <a:spcPct val="90000"/>
              </a:lnSpc>
            </a:pPr>
            <a:r>
              <a:rPr lang="it-IT" sz="1700" dirty="0"/>
              <a:t>L’obiettivo di questa tesi è la progettazione e l’implementazione di un sistema embedded per il rilevamento degli urti causati da una pallina sulle stecche del tavolo da biliardino durante una partita </a:t>
            </a:r>
          </a:p>
          <a:p>
            <a:pPr>
              <a:lnSpc>
                <a:spcPct val="90000"/>
              </a:lnSpc>
            </a:pPr>
            <a:endParaRPr lang="it-IT" sz="1700" dirty="0"/>
          </a:p>
          <a:p>
            <a:pPr>
              <a:lnSpc>
                <a:spcPct val="90000"/>
              </a:lnSpc>
            </a:pPr>
            <a:r>
              <a:rPr lang="it-IT" sz="1800" dirty="0"/>
              <a:t>Il sistema sarà in grado di rilevare gli urti sulle diverse stecche. In particolare, nella parte dei risultati rileveremo i colpi sulla stecca blu della difesa e sulla rossa dell’attacco</a:t>
            </a:r>
          </a:p>
          <a:p>
            <a:pPr marL="0" indent="0">
              <a:lnSpc>
                <a:spcPct val="90000"/>
              </a:lnSpc>
              <a:buNone/>
            </a:pPr>
            <a:r>
              <a:rPr lang="it-IT" sz="1700" dirty="0"/>
              <a:t> </a:t>
            </a:r>
          </a:p>
        </p:txBody>
      </p:sp>
      <p:cxnSp>
        <p:nvCxnSpPr>
          <p:cNvPr id="52" name="Straight Connector 51">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54" name="Straight Connector 53">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56"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58"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60"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62"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64"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66"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
        <p:nvSpPr>
          <p:cNvPr id="68"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it-IT"/>
          </a:p>
        </p:txBody>
      </p:sp>
    </p:spTree>
    <p:extLst>
      <p:ext uri="{BB962C8B-B14F-4D97-AF65-F5344CB8AC3E}">
        <p14:creationId xmlns:p14="http://schemas.microsoft.com/office/powerpoint/2010/main" val="5813936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AC7B7-2A5C-9814-DEBC-02A1079804B3}"/>
              </a:ext>
            </a:extLst>
          </p:cNvPr>
          <p:cNvSpPr>
            <a:spLocks noGrp="1"/>
          </p:cNvSpPr>
          <p:nvPr>
            <p:ph type="title"/>
          </p:nvPr>
        </p:nvSpPr>
        <p:spPr>
          <a:xfrm>
            <a:off x="3291814" y="406995"/>
            <a:ext cx="3384757" cy="774700"/>
          </a:xfrm>
        </p:spPr>
        <p:txBody>
          <a:bodyPr/>
          <a:lstStyle/>
          <a:p>
            <a:r>
              <a:rPr lang="it-IT" dirty="0"/>
              <a:t>Flusso di lavoro </a:t>
            </a:r>
          </a:p>
        </p:txBody>
      </p:sp>
      <p:pic>
        <p:nvPicPr>
          <p:cNvPr id="5" name="Content Placeholder 4" descr="A diagram of a computer hardware&#10;&#10;Description automatically generated">
            <a:extLst>
              <a:ext uri="{FF2B5EF4-FFF2-40B4-BE49-F238E27FC236}">
                <a16:creationId xmlns:a16="http://schemas.microsoft.com/office/drawing/2014/main" id="{8538B280-7DF0-4FB3-A489-A4AFAB38ECB9}"/>
              </a:ext>
            </a:extLst>
          </p:cNvPr>
          <p:cNvPicPr>
            <a:picLocks noGrp="1" noChangeAspect="1"/>
          </p:cNvPicPr>
          <p:nvPr>
            <p:ph idx="1"/>
          </p:nvPr>
        </p:nvPicPr>
        <p:blipFill>
          <a:blip r:embed="rId3"/>
          <a:stretch>
            <a:fillRect/>
          </a:stretch>
        </p:blipFill>
        <p:spPr>
          <a:xfrm>
            <a:off x="1363247" y="1063623"/>
            <a:ext cx="7594486" cy="5679695"/>
          </a:xfrm>
        </p:spPr>
      </p:pic>
    </p:spTree>
    <p:extLst>
      <p:ext uri="{BB962C8B-B14F-4D97-AF65-F5344CB8AC3E}">
        <p14:creationId xmlns:p14="http://schemas.microsoft.com/office/powerpoint/2010/main" val="30160644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761B7-2F8A-0C46-2F56-01174DFC1BE7}"/>
              </a:ext>
            </a:extLst>
          </p:cNvPr>
          <p:cNvSpPr>
            <a:spLocks noGrp="1"/>
          </p:cNvSpPr>
          <p:nvPr>
            <p:ph type="title"/>
          </p:nvPr>
        </p:nvSpPr>
        <p:spPr>
          <a:xfrm>
            <a:off x="1427143" y="521430"/>
            <a:ext cx="6912185" cy="696686"/>
          </a:xfrm>
        </p:spPr>
        <p:txBody>
          <a:bodyPr/>
          <a:lstStyle/>
          <a:p>
            <a:r>
              <a:rPr lang="it-IT" dirty="0"/>
              <a:t>Scelta dei componenti hardware </a:t>
            </a:r>
          </a:p>
        </p:txBody>
      </p:sp>
      <p:pic>
        <p:nvPicPr>
          <p:cNvPr id="5" name="Picture 4" descr="A close-up of a circuit board&#10;&#10;Description automatically generated">
            <a:extLst>
              <a:ext uri="{FF2B5EF4-FFF2-40B4-BE49-F238E27FC236}">
                <a16:creationId xmlns:a16="http://schemas.microsoft.com/office/drawing/2014/main" id="{D6B82EB1-F267-A05F-5CD7-4AB4F86DE20A}"/>
              </a:ext>
            </a:extLst>
          </p:cNvPr>
          <p:cNvPicPr>
            <a:picLocks noChangeAspect="1"/>
          </p:cNvPicPr>
          <p:nvPr/>
        </p:nvPicPr>
        <p:blipFill>
          <a:blip r:embed="rId3"/>
          <a:stretch>
            <a:fillRect/>
          </a:stretch>
        </p:blipFill>
        <p:spPr>
          <a:xfrm rot="11081322">
            <a:off x="5342369" y="1981991"/>
            <a:ext cx="3280060" cy="2383510"/>
          </a:xfrm>
          <a:prstGeom prst="rect">
            <a:avLst/>
          </a:prstGeom>
        </p:spPr>
      </p:pic>
      <p:pic>
        <p:nvPicPr>
          <p:cNvPr id="7" name="Picture 6" descr="A blue circuit board with black and white stripes&#10;&#10;Description automatically generated with medium confidence">
            <a:extLst>
              <a:ext uri="{FF2B5EF4-FFF2-40B4-BE49-F238E27FC236}">
                <a16:creationId xmlns:a16="http://schemas.microsoft.com/office/drawing/2014/main" id="{5D67DD40-FEDC-20E5-6BDA-1ABFB3C13856}"/>
              </a:ext>
            </a:extLst>
          </p:cNvPr>
          <p:cNvPicPr>
            <a:picLocks noChangeAspect="1"/>
          </p:cNvPicPr>
          <p:nvPr/>
        </p:nvPicPr>
        <p:blipFill>
          <a:blip r:embed="rId4"/>
          <a:stretch>
            <a:fillRect/>
          </a:stretch>
        </p:blipFill>
        <p:spPr>
          <a:xfrm>
            <a:off x="1534743" y="2009482"/>
            <a:ext cx="2356810" cy="2356810"/>
          </a:xfrm>
          <a:prstGeom prst="rect">
            <a:avLst/>
          </a:prstGeom>
        </p:spPr>
      </p:pic>
      <p:sp>
        <p:nvSpPr>
          <p:cNvPr id="9" name="TextBox 8">
            <a:extLst>
              <a:ext uri="{FF2B5EF4-FFF2-40B4-BE49-F238E27FC236}">
                <a16:creationId xmlns:a16="http://schemas.microsoft.com/office/drawing/2014/main" id="{A26516A7-B97E-C14A-3384-6E1E63C9E81F}"/>
              </a:ext>
            </a:extLst>
          </p:cNvPr>
          <p:cNvSpPr txBox="1"/>
          <p:nvPr/>
        </p:nvSpPr>
        <p:spPr>
          <a:xfrm>
            <a:off x="1534742" y="4366292"/>
            <a:ext cx="3715697" cy="1323439"/>
          </a:xfrm>
          <a:prstGeom prst="rect">
            <a:avLst/>
          </a:prstGeom>
          <a:noFill/>
        </p:spPr>
        <p:txBody>
          <a:bodyPr wrap="square" rtlCol="0">
            <a:spAutoFit/>
          </a:bodyPr>
          <a:lstStyle/>
          <a:p>
            <a:pPr marL="285750" indent="-285750">
              <a:buClr>
                <a:schemeClr val="accent1"/>
              </a:buClr>
              <a:buFont typeface="Wingdings" pitchFamily="2" charset="2"/>
              <a:buChar char="Ø"/>
            </a:pPr>
            <a:r>
              <a:rPr lang="it-IT" sz="1600" dirty="0"/>
              <a:t>Piccole dimensioni (3 mm x 5 mm)</a:t>
            </a:r>
          </a:p>
          <a:p>
            <a:pPr marL="285750" indent="-285750">
              <a:buClr>
                <a:schemeClr val="accent1"/>
              </a:buClr>
              <a:buFont typeface="Wingdings" pitchFamily="2" charset="2"/>
              <a:buChar char="Ø"/>
            </a:pPr>
            <a:endParaRPr lang="it-IT" sz="1600" dirty="0">
              <a:solidFill>
                <a:schemeClr val="accent2"/>
              </a:solidFill>
            </a:endParaRPr>
          </a:p>
          <a:p>
            <a:pPr marL="285750" indent="-285750">
              <a:buClr>
                <a:schemeClr val="accent1"/>
              </a:buClr>
              <a:buFont typeface="Wingdings" pitchFamily="2" charset="2"/>
              <a:buChar char="Ø"/>
            </a:pPr>
            <a:r>
              <a:rPr lang="it-IT" sz="1600" dirty="0"/>
              <a:t>Rilevamento dei </a:t>
            </a:r>
            <a:r>
              <a:rPr lang="it-IT" sz="1600" dirty="0" err="1"/>
              <a:t>tap</a:t>
            </a:r>
            <a:endParaRPr lang="it-IT" sz="1600" dirty="0"/>
          </a:p>
          <a:p>
            <a:pPr marL="285750" indent="-285750">
              <a:buClr>
                <a:schemeClr val="accent1"/>
              </a:buClr>
              <a:buFont typeface="Wingdings" pitchFamily="2" charset="2"/>
              <a:buChar char="Ø"/>
            </a:pPr>
            <a:endParaRPr lang="it-IT" sz="1600" dirty="0">
              <a:solidFill>
                <a:schemeClr val="accent2"/>
              </a:solidFill>
            </a:endParaRPr>
          </a:p>
          <a:p>
            <a:pPr marL="285750" indent="-285750">
              <a:buClr>
                <a:schemeClr val="accent1"/>
              </a:buClr>
              <a:buFont typeface="Wingdings" pitchFamily="2" charset="2"/>
              <a:buChar char="Ø"/>
            </a:pPr>
            <a:r>
              <a:rPr lang="it-IT" sz="1600" dirty="0"/>
              <a:t>Costo (~ 3€)</a:t>
            </a:r>
          </a:p>
        </p:txBody>
      </p:sp>
      <p:sp>
        <p:nvSpPr>
          <p:cNvPr id="12" name="TextBox 11">
            <a:extLst>
              <a:ext uri="{FF2B5EF4-FFF2-40B4-BE49-F238E27FC236}">
                <a16:creationId xmlns:a16="http://schemas.microsoft.com/office/drawing/2014/main" id="{6554FDC6-83D4-1F67-CC41-FC9AC866600F}"/>
              </a:ext>
            </a:extLst>
          </p:cNvPr>
          <p:cNvSpPr txBox="1"/>
          <p:nvPr/>
        </p:nvSpPr>
        <p:spPr>
          <a:xfrm>
            <a:off x="5250440" y="4229040"/>
            <a:ext cx="3840173" cy="830997"/>
          </a:xfrm>
          <a:prstGeom prst="rect">
            <a:avLst/>
          </a:prstGeom>
          <a:noFill/>
        </p:spPr>
        <p:txBody>
          <a:bodyPr wrap="square" rtlCol="0">
            <a:spAutoFit/>
          </a:bodyPr>
          <a:lstStyle/>
          <a:p>
            <a:pPr marL="285750" indent="-285750">
              <a:buClr>
                <a:schemeClr val="accent1"/>
              </a:buClr>
              <a:buFont typeface="Wingdings" pitchFamily="2" charset="2"/>
              <a:buChar char="Ø"/>
            </a:pPr>
            <a:r>
              <a:rPr lang="it-IT" sz="1600" dirty="0"/>
              <a:t>Presenza di dodici input che possono valere come interrupt </a:t>
            </a:r>
          </a:p>
          <a:p>
            <a:endParaRPr lang="it-IT" sz="1600" dirty="0"/>
          </a:p>
        </p:txBody>
      </p:sp>
      <p:sp>
        <p:nvSpPr>
          <p:cNvPr id="3" name="TextBox 2">
            <a:extLst>
              <a:ext uri="{FF2B5EF4-FFF2-40B4-BE49-F238E27FC236}">
                <a16:creationId xmlns:a16="http://schemas.microsoft.com/office/drawing/2014/main" id="{38E90CB0-2C44-970E-B161-CFC8D62AA2ED}"/>
              </a:ext>
            </a:extLst>
          </p:cNvPr>
          <p:cNvSpPr txBox="1"/>
          <p:nvPr/>
        </p:nvSpPr>
        <p:spPr>
          <a:xfrm>
            <a:off x="2007179" y="1651864"/>
            <a:ext cx="1157624" cy="400110"/>
          </a:xfrm>
          <a:prstGeom prst="rect">
            <a:avLst/>
          </a:prstGeom>
          <a:noFill/>
        </p:spPr>
        <p:txBody>
          <a:bodyPr wrap="square" rtlCol="0">
            <a:spAutoFit/>
          </a:bodyPr>
          <a:lstStyle/>
          <a:p>
            <a:r>
              <a:rPr lang="it-IT" sz="2000" dirty="0"/>
              <a:t>Adxl345</a:t>
            </a:r>
          </a:p>
        </p:txBody>
      </p:sp>
      <p:sp>
        <p:nvSpPr>
          <p:cNvPr id="4" name="TextBox 3">
            <a:extLst>
              <a:ext uri="{FF2B5EF4-FFF2-40B4-BE49-F238E27FC236}">
                <a16:creationId xmlns:a16="http://schemas.microsoft.com/office/drawing/2014/main" id="{8057E431-5F0B-9B2D-5BF4-118FA2CFE041}"/>
              </a:ext>
            </a:extLst>
          </p:cNvPr>
          <p:cNvSpPr txBox="1"/>
          <p:nvPr/>
        </p:nvSpPr>
        <p:spPr>
          <a:xfrm>
            <a:off x="5832763" y="1607606"/>
            <a:ext cx="1580882" cy="400110"/>
          </a:xfrm>
          <a:prstGeom prst="rect">
            <a:avLst/>
          </a:prstGeom>
          <a:noFill/>
        </p:spPr>
        <p:txBody>
          <a:bodyPr wrap="none" rtlCol="0">
            <a:spAutoFit/>
          </a:bodyPr>
          <a:lstStyle/>
          <a:p>
            <a:r>
              <a:rPr lang="it-IT" sz="2000" dirty="0"/>
              <a:t>Arduino Due</a:t>
            </a:r>
          </a:p>
        </p:txBody>
      </p:sp>
    </p:spTree>
    <p:extLst>
      <p:ext uri="{BB962C8B-B14F-4D97-AF65-F5344CB8AC3E}">
        <p14:creationId xmlns:p14="http://schemas.microsoft.com/office/powerpoint/2010/main" val="1275277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ircuit board with wires&#10;&#10;Description automatically generated">
            <a:extLst>
              <a:ext uri="{FF2B5EF4-FFF2-40B4-BE49-F238E27FC236}">
                <a16:creationId xmlns:a16="http://schemas.microsoft.com/office/drawing/2014/main" id="{A4891801-1128-9A1D-CD14-C2AC8F171CCB}"/>
              </a:ext>
            </a:extLst>
          </p:cNvPr>
          <p:cNvPicPr>
            <a:picLocks noChangeAspect="1"/>
          </p:cNvPicPr>
          <p:nvPr/>
        </p:nvPicPr>
        <p:blipFill>
          <a:blip r:embed="rId3"/>
          <a:stretch>
            <a:fillRect/>
          </a:stretch>
        </p:blipFill>
        <p:spPr>
          <a:xfrm>
            <a:off x="1048431" y="1662203"/>
            <a:ext cx="7718390" cy="4309717"/>
          </a:xfrm>
          <a:prstGeom prst="rect">
            <a:avLst/>
          </a:prstGeom>
        </p:spPr>
      </p:pic>
      <p:sp>
        <p:nvSpPr>
          <p:cNvPr id="2" name="TextBox 1">
            <a:extLst>
              <a:ext uri="{FF2B5EF4-FFF2-40B4-BE49-F238E27FC236}">
                <a16:creationId xmlns:a16="http://schemas.microsoft.com/office/drawing/2014/main" id="{9F7ACB83-9E93-6D53-5FF2-D8A5B75B8BE2}"/>
              </a:ext>
            </a:extLst>
          </p:cNvPr>
          <p:cNvSpPr txBox="1"/>
          <p:nvPr/>
        </p:nvSpPr>
        <p:spPr>
          <a:xfrm>
            <a:off x="714248" y="562914"/>
            <a:ext cx="8679364" cy="646331"/>
          </a:xfrm>
          <a:prstGeom prst="rect">
            <a:avLst/>
          </a:prstGeom>
          <a:noFill/>
        </p:spPr>
        <p:txBody>
          <a:bodyPr wrap="none" rtlCol="0">
            <a:spAutoFit/>
          </a:bodyPr>
          <a:lstStyle/>
          <a:p>
            <a:r>
              <a:rPr lang="it-IT" sz="3600" dirty="0">
                <a:solidFill>
                  <a:schemeClr val="accent1"/>
                </a:solidFill>
              </a:rPr>
              <a:t>Collegamenti tra ADXL345 e Arduino Due</a:t>
            </a:r>
          </a:p>
        </p:txBody>
      </p:sp>
      <p:sp>
        <p:nvSpPr>
          <p:cNvPr id="3" name="TextBox 2">
            <a:extLst>
              <a:ext uri="{FF2B5EF4-FFF2-40B4-BE49-F238E27FC236}">
                <a16:creationId xmlns:a16="http://schemas.microsoft.com/office/drawing/2014/main" id="{1874C577-A758-0092-3556-A6F3911629F4}"/>
              </a:ext>
            </a:extLst>
          </p:cNvPr>
          <p:cNvSpPr txBox="1"/>
          <p:nvPr/>
        </p:nvSpPr>
        <p:spPr>
          <a:xfrm>
            <a:off x="8933077" y="1950812"/>
            <a:ext cx="942444" cy="523220"/>
          </a:xfrm>
          <a:prstGeom prst="rect">
            <a:avLst/>
          </a:prstGeom>
          <a:noFill/>
        </p:spPr>
        <p:txBody>
          <a:bodyPr wrap="square" rtlCol="0">
            <a:spAutoFit/>
          </a:bodyPr>
          <a:lstStyle/>
          <a:p>
            <a:r>
              <a:rPr lang="it-IT" sz="2800" dirty="0"/>
              <a:t>0x53</a:t>
            </a:r>
          </a:p>
        </p:txBody>
      </p:sp>
      <p:sp>
        <p:nvSpPr>
          <p:cNvPr id="4" name="TextBox 3">
            <a:extLst>
              <a:ext uri="{FF2B5EF4-FFF2-40B4-BE49-F238E27FC236}">
                <a16:creationId xmlns:a16="http://schemas.microsoft.com/office/drawing/2014/main" id="{1CCC7D7E-C5B8-F08B-3208-5AAB1291C2A2}"/>
              </a:ext>
            </a:extLst>
          </p:cNvPr>
          <p:cNvSpPr txBox="1"/>
          <p:nvPr/>
        </p:nvSpPr>
        <p:spPr>
          <a:xfrm>
            <a:off x="8933077" y="3429000"/>
            <a:ext cx="1064029" cy="523220"/>
          </a:xfrm>
          <a:prstGeom prst="rect">
            <a:avLst/>
          </a:prstGeom>
          <a:noFill/>
        </p:spPr>
        <p:txBody>
          <a:bodyPr wrap="square" rtlCol="0">
            <a:spAutoFit/>
          </a:bodyPr>
          <a:lstStyle/>
          <a:p>
            <a:r>
              <a:rPr lang="it-IT" sz="2800" dirty="0"/>
              <a:t>0x1D</a:t>
            </a:r>
          </a:p>
        </p:txBody>
      </p:sp>
      <p:sp>
        <p:nvSpPr>
          <p:cNvPr id="5" name="Left Arrow 4">
            <a:extLst>
              <a:ext uri="{FF2B5EF4-FFF2-40B4-BE49-F238E27FC236}">
                <a16:creationId xmlns:a16="http://schemas.microsoft.com/office/drawing/2014/main" id="{D6E40B61-28B1-B4AD-D7DB-7D20EFC645D9}"/>
              </a:ext>
            </a:extLst>
          </p:cNvPr>
          <p:cNvSpPr/>
          <p:nvPr/>
        </p:nvSpPr>
        <p:spPr>
          <a:xfrm>
            <a:off x="8367811" y="2094787"/>
            <a:ext cx="482138" cy="351628"/>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6" name="Left Arrow 5">
            <a:extLst>
              <a:ext uri="{FF2B5EF4-FFF2-40B4-BE49-F238E27FC236}">
                <a16:creationId xmlns:a16="http://schemas.microsoft.com/office/drawing/2014/main" id="{9FABD0D4-F6BF-9F2B-D396-FFB1A2EC88FF}"/>
              </a:ext>
            </a:extLst>
          </p:cNvPr>
          <p:cNvSpPr/>
          <p:nvPr/>
        </p:nvSpPr>
        <p:spPr>
          <a:xfrm>
            <a:off x="8326247" y="3514796"/>
            <a:ext cx="482138" cy="351628"/>
          </a:xfrm>
          <a:prstGeom prst="lef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3955215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Isosceles Triangle 30">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67A70698-1E3C-2C54-774B-6DE56713A91C}"/>
              </a:ext>
            </a:extLst>
          </p:cNvPr>
          <p:cNvSpPr>
            <a:spLocks noGrp="1"/>
          </p:cNvSpPr>
          <p:nvPr>
            <p:ph type="title"/>
          </p:nvPr>
        </p:nvSpPr>
        <p:spPr>
          <a:xfrm>
            <a:off x="673754" y="643467"/>
            <a:ext cx="4203045" cy="1375608"/>
          </a:xfrm>
        </p:spPr>
        <p:txBody>
          <a:bodyPr anchor="ctr">
            <a:normAutofit/>
          </a:bodyPr>
          <a:lstStyle/>
          <a:p>
            <a:r>
              <a:rPr lang="it-IT" dirty="0"/>
              <a:t>Scrittura del codice – </a:t>
            </a:r>
            <a:r>
              <a:rPr lang="it-IT" dirty="0" err="1"/>
              <a:t>SetUp</a:t>
            </a:r>
            <a:endParaRPr lang="it-IT" dirty="0"/>
          </a:p>
        </p:txBody>
      </p:sp>
      <p:sp>
        <p:nvSpPr>
          <p:cNvPr id="3" name="Content Placeholder 2">
            <a:extLst>
              <a:ext uri="{FF2B5EF4-FFF2-40B4-BE49-F238E27FC236}">
                <a16:creationId xmlns:a16="http://schemas.microsoft.com/office/drawing/2014/main" id="{4FD23A7A-396F-FDBA-07B7-9E781F3DA10D}"/>
              </a:ext>
            </a:extLst>
          </p:cNvPr>
          <p:cNvSpPr>
            <a:spLocks noGrp="1"/>
          </p:cNvSpPr>
          <p:nvPr>
            <p:ph idx="1"/>
          </p:nvPr>
        </p:nvSpPr>
        <p:spPr>
          <a:xfrm>
            <a:off x="673754" y="2160590"/>
            <a:ext cx="3973943" cy="3440110"/>
          </a:xfrm>
        </p:spPr>
        <p:txBody>
          <a:bodyPr>
            <a:normAutofit lnSpcReduction="10000"/>
          </a:bodyPr>
          <a:lstStyle/>
          <a:p>
            <a:pPr>
              <a:lnSpc>
                <a:spcPct val="90000"/>
              </a:lnSpc>
            </a:pPr>
            <a:r>
              <a:rPr lang="it-IT" dirty="0">
                <a:solidFill>
                  <a:schemeClr val="bg1"/>
                </a:solidFill>
              </a:rPr>
              <a:t>Inizializzazione dei parametri dei sensori utilizzando i metodi forniti dalla libreria</a:t>
            </a:r>
          </a:p>
          <a:p>
            <a:pPr lvl="1">
              <a:lnSpc>
                <a:spcPct val="90000"/>
              </a:lnSpc>
            </a:pPr>
            <a:r>
              <a:rPr lang="it-IT" dirty="0">
                <a:solidFill>
                  <a:schemeClr val="bg1"/>
                </a:solidFill>
              </a:rPr>
              <a:t>Impostazione dell’intervallo di misurazione </a:t>
            </a:r>
          </a:p>
          <a:p>
            <a:pPr lvl="1">
              <a:lnSpc>
                <a:spcPct val="90000"/>
              </a:lnSpc>
            </a:pPr>
            <a:r>
              <a:rPr lang="it-IT" kern="0" dirty="0">
                <a:solidFill>
                  <a:schemeClr val="bg1"/>
                </a:solidFill>
                <a:ea typeface="Arial Unicode MS" panose="020B0604020202020204" pitchFamily="34" charset="-128"/>
                <a:cs typeface="Arial Unicode MS" panose="020B0604020202020204" pitchFamily="34" charset="-128"/>
              </a:rPr>
              <a:t>Abilitazione</a:t>
            </a:r>
            <a:r>
              <a:rPr lang="it-IT" u="none" strike="noStrike" kern="0" spc="0" dirty="0">
                <a:ln>
                  <a:noFill/>
                </a:ln>
                <a:solidFill>
                  <a:schemeClr val="bg1"/>
                </a:solidFill>
                <a:effectLst/>
                <a:ea typeface="Arial Unicode MS" panose="020B0604020202020204" pitchFamily="34" charset="-128"/>
                <a:cs typeface="Arial Unicode MS" panose="020B0604020202020204" pitchFamily="34" charset="-128"/>
              </a:rPr>
              <a:t> della generazione dell'interrupt per il rilevamento di un </a:t>
            </a:r>
            <a:r>
              <a:rPr lang="it-IT" b="1" u="none" strike="noStrike" kern="0" spc="0" dirty="0">
                <a:ln>
                  <a:noFill/>
                </a:ln>
                <a:solidFill>
                  <a:schemeClr val="bg1"/>
                </a:solidFill>
                <a:effectLst/>
                <a:ea typeface="Arial Unicode MS" panose="020B0604020202020204" pitchFamily="34" charset="-128"/>
                <a:cs typeface="Arial Unicode MS" panose="020B0604020202020204" pitchFamily="34" charset="-128"/>
              </a:rPr>
              <a:t>singolo</a:t>
            </a:r>
            <a:r>
              <a:rPr lang="it-IT" u="none" strike="noStrike" kern="0" spc="0" dirty="0">
                <a:ln>
                  <a:noFill/>
                </a:ln>
                <a:solidFill>
                  <a:schemeClr val="bg1"/>
                </a:solidFill>
                <a:effectLst/>
                <a:ea typeface="Arial Unicode MS" panose="020B0604020202020204" pitchFamily="34" charset="-128"/>
                <a:cs typeface="Arial Unicode MS" panose="020B0604020202020204" pitchFamily="34" charset="-128"/>
              </a:rPr>
              <a:t> </a:t>
            </a:r>
            <a:r>
              <a:rPr lang="it-IT" u="none" strike="noStrike" kern="0" spc="0" dirty="0" err="1">
                <a:ln>
                  <a:noFill/>
                </a:ln>
                <a:solidFill>
                  <a:schemeClr val="bg1"/>
                </a:solidFill>
                <a:effectLst/>
                <a:ea typeface="Arial Unicode MS" panose="020B0604020202020204" pitchFamily="34" charset="-128"/>
                <a:cs typeface="Arial Unicode MS" panose="020B0604020202020204" pitchFamily="34" charset="-128"/>
              </a:rPr>
              <a:t>tap</a:t>
            </a:r>
            <a:endParaRPr lang="it-IT" dirty="0">
              <a:solidFill>
                <a:schemeClr val="bg1"/>
              </a:solidFill>
            </a:endParaRPr>
          </a:p>
          <a:p>
            <a:pPr lvl="1">
              <a:lnSpc>
                <a:spcPct val="90000"/>
              </a:lnSpc>
            </a:pPr>
            <a:r>
              <a:rPr lang="it-IT" dirty="0">
                <a:solidFill>
                  <a:schemeClr val="bg1"/>
                </a:solidFill>
              </a:rPr>
              <a:t>Impostazione del valore di soglia per gli interrupt di </a:t>
            </a:r>
            <a:r>
              <a:rPr lang="it-IT" dirty="0" err="1">
                <a:solidFill>
                  <a:schemeClr val="bg1"/>
                </a:solidFill>
              </a:rPr>
              <a:t>tap</a:t>
            </a:r>
            <a:endParaRPr lang="it-IT" dirty="0">
              <a:solidFill>
                <a:schemeClr val="bg1"/>
              </a:solidFill>
            </a:endParaRPr>
          </a:p>
          <a:p>
            <a:pPr lvl="1">
              <a:lnSpc>
                <a:spcPct val="90000"/>
              </a:lnSpc>
            </a:pPr>
            <a:r>
              <a:rPr lang="it-IT" kern="0" dirty="0">
                <a:solidFill>
                  <a:schemeClr val="bg1"/>
                </a:solidFill>
                <a:ea typeface="Arial Unicode MS" panose="020B0604020202020204" pitchFamily="34" charset="-128"/>
                <a:cs typeface="Arial Unicode MS" panose="020B0604020202020204" pitchFamily="34" charset="-128"/>
              </a:rPr>
              <a:t>Attribuzione della Interrupt Service Routine (ISR) al giusto sensore che genera l’interrupt</a:t>
            </a:r>
          </a:p>
          <a:p>
            <a:pPr lvl="1">
              <a:lnSpc>
                <a:spcPct val="90000"/>
              </a:lnSpc>
            </a:pPr>
            <a:endParaRPr lang="en-GB" u="none" strike="noStrike" kern="0" spc="0" dirty="0">
              <a:ln>
                <a:noFill/>
              </a:ln>
              <a:solidFill>
                <a:schemeClr val="bg1"/>
              </a:solidFill>
              <a:effectLst/>
              <a:ea typeface="Times New Roman" panose="02020603050405020304" pitchFamily="18" charset="0"/>
            </a:endParaRPr>
          </a:p>
          <a:p>
            <a:pPr lvl="1">
              <a:lnSpc>
                <a:spcPct val="90000"/>
              </a:lnSpc>
            </a:pPr>
            <a:endParaRPr lang="it-IT" dirty="0">
              <a:solidFill>
                <a:schemeClr val="bg1"/>
              </a:solidFill>
            </a:endParaRPr>
          </a:p>
          <a:p>
            <a:pPr>
              <a:lnSpc>
                <a:spcPct val="90000"/>
              </a:lnSpc>
            </a:pPr>
            <a:endParaRPr lang="it-IT" dirty="0">
              <a:solidFill>
                <a:schemeClr val="bg1"/>
              </a:solidFill>
            </a:endParaRPr>
          </a:p>
        </p:txBody>
      </p:sp>
      <p:pic>
        <p:nvPicPr>
          <p:cNvPr id="22" name="Picture 21" descr="A computer code with text&#10;&#10;Description automatically generated with medium confidence">
            <a:extLst>
              <a:ext uri="{FF2B5EF4-FFF2-40B4-BE49-F238E27FC236}">
                <a16:creationId xmlns:a16="http://schemas.microsoft.com/office/drawing/2014/main" id="{FFE14894-1A13-D35B-CE82-A0BE618A77F2}"/>
              </a:ext>
            </a:extLst>
          </p:cNvPr>
          <p:cNvPicPr>
            <a:picLocks noChangeAspect="1"/>
          </p:cNvPicPr>
          <p:nvPr/>
        </p:nvPicPr>
        <p:blipFill>
          <a:blip r:embed="rId3"/>
          <a:stretch>
            <a:fillRect/>
          </a:stretch>
        </p:blipFill>
        <p:spPr>
          <a:xfrm>
            <a:off x="5716872" y="2709703"/>
            <a:ext cx="5754376" cy="1438594"/>
          </a:xfrm>
          <a:prstGeom prst="rect">
            <a:avLst/>
          </a:prstGeom>
        </p:spPr>
      </p:pic>
      <p:sp>
        <p:nvSpPr>
          <p:cNvPr id="33" name="Isosceles Triangle 32">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594823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6" name="Isosceles Triangle 35">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8012B581-FD41-C305-756F-449CD261A42F}"/>
              </a:ext>
            </a:extLst>
          </p:cNvPr>
          <p:cNvSpPr>
            <a:spLocks noGrp="1"/>
          </p:cNvSpPr>
          <p:nvPr>
            <p:ph type="title"/>
          </p:nvPr>
        </p:nvSpPr>
        <p:spPr>
          <a:xfrm>
            <a:off x="673754" y="643467"/>
            <a:ext cx="4203045" cy="1375608"/>
          </a:xfrm>
        </p:spPr>
        <p:txBody>
          <a:bodyPr anchor="ctr">
            <a:normAutofit/>
          </a:bodyPr>
          <a:lstStyle/>
          <a:p>
            <a:r>
              <a:rPr lang="it-IT" dirty="0"/>
              <a:t>Scrittura del codice - Loop</a:t>
            </a:r>
          </a:p>
        </p:txBody>
      </p:sp>
      <p:sp>
        <p:nvSpPr>
          <p:cNvPr id="3" name="Content Placeholder 2">
            <a:extLst>
              <a:ext uri="{FF2B5EF4-FFF2-40B4-BE49-F238E27FC236}">
                <a16:creationId xmlns:a16="http://schemas.microsoft.com/office/drawing/2014/main" id="{03A7BBDC-C264-5F3E-7925-39A8DAE164D4}"/>
              </a:ext>
            </a:extLst>
          </p:cNvPr>
          <p:cNvSpPr>
            <a:spLocks noGrp="1"/>
          </p:cNvSpPr>
          <p:nvPr>
            <p:ph idx="1"/>
          </p:nvPr>
        </p:nvSpPr>
        <p:spPr>
          <a:xfrm>
            <a:off x="673754" y="2160590"/>
            <a:ext cx="3973943" cy="3440110"/>
          </a:xfrm>
        </p:spPr>
        <p:txBody>
          <a:bodyPr>
            <a:normAutofit/>
          </a:bodyPr>
          <a:lstStyle/>
          <a:p>
            <a:pPr>
              <a:lnSpc>
                <a:spcPct val="90000"/>
              </a:lnSpc>
              <a:buFont typeface="Wingdings" pitchFamily="2" charset="2"/>
              <a:buChar char="Ø"/>
            </a:pPr>
            <a:r>
              <a:rPr lang="it-IT" dirty="0">
                <a:solidFill>
                  <a:schemeClr val="bg1"/>
                </a:solidFill>
              </a:rPr>
              <a:t>Verifica dello stato di ogni interrupt (cioè se è avvenuto un urto)</a:t>
            </a:r>
          </a:p>
          <a:p>
            <a:pPr>
              <a:lnSpc>
                <a:spcPct val="90000"/>
              </a:lnSpc>
              <a:buFont typeface="Wingdings" pitchFamily="2" charset="2"/>
              <a:buChar char="Ø"/>
            </a:pPr>
            <a:endParaRPr lang="it-IT" dirty="0">
              <a:solidFill>
                <a:schemeClr val="bg1"/>
              </a:solidFill>
            </a:endParaRPr>
          </a:p>
          <a:p>
            <a:pPr>
              <a:lnSpc>
                <a:spcPct val="90000"/>
              </a:lnSpc>
              <a:buFont typeface="Wingdings" pitchFamily="2" charset="2"/>
              <a:buChar char="Ø"/>
            </a:pPr>
            <a:r>
              <a:rPr lang="it-IT" dirty="0">
                <a:solidFill>
                  <a:schemeClr val="bg1"/>
                </a:solidFill>
              </a:rPr>
              <a:t>Se è avvenuto un urto, viene scritto sulla console «ASTA BLU DIFESA» oppure «ASTA ROSSA ATTACCO» </a:t>
            </a:r>
          </a:p>
          <a:p>
            <a:pPr>
              <a:lnSpc>
                <a:spcPct val="90000"/>
              </a:lnSpc>
              <a:buFont typeface="Wingdings" pitchFamily="2" charset="2"/>
              <a:buChar char="Ø"/>
            </a:pPr>
            <a:endParaRPr lang="it-IT" dirty="0">
              <a:solidFill>
                <a:schemeClr val="bg1"/>
              </a:solidFill>
            </a:endParaRPr>
          </a:p>
          <a:p>
            <a:pPr>
              <a:lnSpc>
                <a:spcPct val="90000"/>
              </a:lnSpc>
              <a:buFont typeface="Wingdings" pitchFamily="2" charset="2"/>
              <a:buChar char="Ø"/>
            </a:pPr>
            <a:r>
              <a:rPr lang="it-IT" dirty="0">
                <a:solidFill>
                  <a:schemeClr val="bg1"/>
                </a:solidFill>
              </a:rPr>
              <a:t>Ripristino dello stato dell’interrupt </a:t>
            </a:r>
          </a:p>
          <a:p>
            <a:pPr>
              <a:lnSpc>
                <a:spcPct val="90000"/>
              </a:lnSpc>
              <a:buFont typeface="Wingdings" pitchFamily="2" charset="2"/>
              <a:buChar char="Ø"/>
            </a:pPr>
            <a:endParaRPr lang="it-IT" dirty="0">
              <a:solidFill>
                <a:schemeClr val="bg1"/>
              </a:solidFill>
            </a:endParaRPr>
          </a:p>
          <a:p>
            <a:pPr marL="914400" lvl="2" indent="0">
              <a:lnSpc>
                <a:spcPct val="90000"/>
              </a:lnSpc>
              <a:buNone/>
            </a:pPr>
            <a:endParaRPr lang="it-IT" dirty="0">
              <a:solidFill>
                <a:schemeClr val="bg1"/>
              </a:solidFill>
            </a:endParaRPr>
          </a:p>
          <a:p>
            <a:pPr>
              <a:lnSpc>
                <a:spcPct val="90000"/>
              </a:lnSpc>
            </a:pPr>
            <a:endParaRPr lang="it-IT" dirty="0">
              <a:solidFill>
                <a:schemeClr val="bg1"/>
              </a:solidFill>
            </a:endParaRPr>
          </a:p>
          <a:p>
            <a:pPr>
              <a:lnSpc>
                <a:spcPct val="90000"/>
              </a:lnSpc>
            </a:pPr>
            <a:endParaRPr lang="it-IT" dirty="0">
              <a:solidFill>
                <a:schemeClr val="bg1"/>
              </a:solidFill>
            </a:endParaRPr>
          </a:p>
        </p:txBody>
      </p:sp>
      <p:pic>
        <p:nvPicPr>
          <p:cNvPr id="11" name="Picture 10" descr="A screenshot of a computer program&#10;&#10;Description automatically generated">
            <a:extLst>
              <a:ext uri="{FF2B5EF4-FFF2-40B4-BE49-F238E27FC236}">
                <a16:creationId xmlns:a16="http://schemas.microsoft.com/office/drawing/2014/main" id="{FF5423CC-9799-F217-A754-9E9268E8353D}"/>
              </a:ext>
            </a:extLst>
          </p:cNvPr>
          <p:cNvPicPr>
            <a:picLocks noChangeAspect="1"/>
          </p:cNvPicPr>
          <p:nvPr/>
        </p:nvPicPr>
        <p:blipFill>
          <a:blip r:embed="rId3"/>
          <a:stretch>
            <a:fillRect/>
          </a:stretch>
        </p:blipFill>
        <p:spPr>
          <a:xfrm>
            <a:off x="5799882" y="2146381"/>
            <a:ext cx="5718364" cy="2830590"/>
          </a:xfrm>
          <a:prstGeom prst="rect">
            <a:avLst/>
          </a:prstGeom>
        </p:spPr>
      </p:pic>
      <p:sp>
        <p:nvSpPr>
          <p:cNvPr id="38" name="Isosceles Triangle 37">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3804324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0B7FF-7E58-BAFD-FD2F-D3933B44530A}"/>
              </a:ext>
            </a:extLst>
          </p:cNvPr>
          <p:cNvSpPr>
            <a:spLocks noGrp="1"/>
          </p:cNvSpPr>
          <p:nvPr>
            <p:ph type="title"/>
          </p:nvPr>
        </p:nvSpPr>
        <p:spPr/>
        <p:txBody>
          <a:bodyPr/>
          <a:lstStyle/>
          <a:p>
            <a:r>
              <a:rPr lang="it-IT" dirty="0"/>
              <a:t>Montaggio del sistema sul calcio-balilla </a:t>
            </a:r>
          </a:p>
        </p:txBody>
      </p:sp>
      <p:pic>
        <p:nvPicPr>
          <p:cNvPr id="5" name="Picture 4" descr="A blue plastic figurine on a metal bar&#10;&#10;Description automatically generated">
            <a:extLst>
              <a:ext uri="{FF2B5EF4-FFF2-40B4-BE49-F238E27FC236}">
                <a16:creationId xmlns:a16="http://schemas.microsoft.com/office/drawing/2014/main" id="{5CE0C8C0-6629-9E62-514D-80102191DDBD}"/>
              </a:ext>
            </a:extLst>
          </p:cNvPr>
          <p:cNvPicPr>
            <a:picLocks noChangeAspect="1"/>
          </p:cNvPicPr>
          <p:nvPr/>
        </p:nvPicPr>
        <p:blipFill>
          <a:blip r:embed="rId3"/>
          <a:stretch>
            <a:fillRect/>
          </a:stretch>
        </p:blipFill>
        <p:spPr>
          <a:xfrm>
            <a:off x="6308552" y="1930400"/>
            <a:ext cx="2965450" cy="3953933"/>
          </a:xfrm>
          <a:prstGeom prst="rect">
            <a:avLst/>
          </a:prstGeom>
        </p:spPr>
      </p:pic>
      <p:pic>
        <p:nvPicPr>
          <p:cNvPr id="7" name="Picture 6" descr="A table with metal rods and wires&#10;&#10;Description automatically generated">
            <a:extLst>
              <a:ext uri="{FF2B5EF4-FFF2-40B4-BE49-F238E27FC236}">
                <a16:creationId xmlns:a16="http://schemas.microsoft.com/office/drawing/2014/main" id="{9D946C3F-C50D-6175-A36F-D6DA1D0D87E5}"/>
              </a:ext>
            </a:extLst>
          </p:cNvPr>
          <p:cNvPicPr>
            <a:picLocks noChangeAspect="1"/>
          </p:cNvPicPr>
          <p:nvPr/>
        </p:nvPicPr>
        <p:blipFill>
          <a:blip r:embed="rId4"/>
          <a:stretch>
            <a:fillRect/>
          </a:stretch>
        </p:blipFill>
        <p:spPr>
          <a:xfrm>
            <a:off x="491065" y="1938867"/>
            <a:ext cx="5271911" cy="3953933"/>
          </a:xfrm>
          <a:prstGeom prst="rect">
            <a:avLst/>
          </a:prstGeom>
        </p:spPr>
      </p:pic>
    </p:spTree>
    <p:extLst>
      <p:ext uri="{BB962C8B-B14F-4D97-AF65-F5344CB8AC3E}">
        <p14:creationId xmlns:p14="http://schemas.microsoft.com/office/powerpoint/2010/main" val="1251884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67D9C-97D4-1674-F370-B82D5EA955E2}"/>
              </a:ext>
            </a:extLst>
          </p:cNvPr>
          <p:cNvSpPr>
            <a:spLocks noGrp="1"/>
          </p:cNvSpPr>
          <p:nvPr>
            <p:ph type="title"/>
          </p:nvPr>
        </p:nvSpPr>
        <p:spPr>
          <a:xfrm>
            <a:off x="6343484" y="609600"/>
            <a:ext cx="2930518" cy="1320800"/>
          </a:xfrm>
        </p:spPr>
        <p:txBody>
          <a:bodyPr vert="horz" lIns="91440" tIns="45720" rIns="91440" bIns="45720" rtlCol="0" anchor="ctr">
            <a:normAutofit/>
          </a:bodyPr>
          <a:lstStyle/>
          <a:p>
            <a:pPr>
              <a:lnSpc>
                <a:spcPct val="90000"/>
              </a:lnSpc>
            </a:pPr>
            <a:r>
              <a:rPr lang="en-US" sz="2800"/>
              <a:t>Test all’oscilloscopio</a:t>
            </a:r>
          </a:p>
        </p:txBody>
      </p:sp>
      <p:pic>
        <p:nvPicPr>
          <p:cNvPr id="10" name="Picture 9" descr="A close up of a device&#10;&#10;Description automatically generated">
            <a:extLst>
              <a:ext uri="{FF2B5EF4-FFF2-40B4-BE49-F238E27FC236}">
                <a16:creationId xmlns:a16="http://schemas.microsoft.com/office/drawing/2014/main" id="{6B85A1AB-F7D8-B731-9A51-BF8166EBD0C3}"/>
              </a:ext>
            </a:extLst>
          </p:cNvPr>
          <p:cNvPicPr>
            <a:picLocks noChangeAspect="1"/>
          </p:cNvPicPr>
          <p:nvPr/>
        </p:nvPicPr>
        <p:blipFill>
          <a:blip r:embed="rId3"/>
          <a:stretch>
            <a:fillRect/>
          </a:stretch>
        </p:blipFill>
        <p:spPr>
          <a:xfrm>
            <a:off x="773092" y="725653"/>
            <a:ext cx="5229642" cy="2601747"/>
          </a:xfrm>
          <a:prstGeom prst="rect">
            <a:avLst/>
          </a:prstGeom>
        </p:spPr>
      </p:pic>
      <p:sp>
        <p:nvSpPr>
          <p:cNvPr id="3" name="TextBox 2">
            <a:extLst>
              <a:ext uri="{FF2B5EF4-FFF2-40B4-BE49-F238E27FC236}">
                <a16:creationId xmlns:a16="http://schemas.microsoft.com/office/drawing/2014/main" id="{DFE8D970-841D-A380-C6E4-87871BD0F6A8}"/>
              </a:ext>
            </a:extLst>
          </p:cNvPr>
          <p:cNvSpPr txBox="1"/>
          <p:nvPr/>
        </p:nvSpPr>
        <p:spPr>
          <a:xfrm>
            <a:off x="6343484" y="2160589"/>
            <a:ext cx="2930517" cy="3880773"/>
          </a:xfrm>
          <a:prstGeom prst="rect">
            <a:avLst/>
          </a:prstGeom>
        </p:spPr>
        <p:txBody>
          <a:bodyPr vert="horz" lIns="91440" tIns="45720" rIns="91440" bIns="45720" rtlCol="0">
            <a:normAutofit/>
          </a:bodyPr>
          <a:lstStyle/>
          <a:p>
            <a:pPr>
              <a:spcBef>
                <a:spcPts val="1000"/>
              </a:spcBef>
              <a:buClr>
                <a:schemeClr val="accent1"/>
              </a:buClr>
              <a:buSzPct val="80000"/>
              <a:buFont typeface="Wingdings 3" charset="2"/>
              <a:buChar char=""/>
            </a:pPr>
            <a:r>
              <a:rPr lang="en-US" dirty="0">
                <a:solidFill>
                  <a:schemeClr val="tx1">
                    <a:lumMod val="75000"/>
                    <a:lumOff val="25000"/>
                  </a:schemeClr>
                </a:solidFill>
              </a:rPr>
              <a:t> Come </a:t>
            </a:r>
            <a:r>
              <a:rPr lang="en-US" dirty="0" err="1">
                <a:solidFill>
                  <a:schemeClr val="tx1">
                    <a:lumMod val="75000"/>
                    <a:lumOff val="25000"/>
                  </a:schemeClr>
                </a:solidFill>
              </a:rPr>
              <a:t>si</a:t>
            </a:r>
            <a:r>
              <a:rPr lang="en-US" dirty="0">
                <a:solidFill>
                  <a:schemeClr val="tx1">
                    <a:lumMod val="75000"/>
                    <a:lumOff val="25000"/>
                  </a:schemeClr>
                </a:solidFill>
              </a:rPr>
              <a:t> </a:t>
            </a:r>
            <a:r>
              <a:rPr lang="en-US" dirty="0" err="1">
                <a:solidFill>
                  <a:schemeClr val="tx1">
                    <a:lumMod val="75000"/>
                    <a:lumOff val="25000"/>
                  </a:schemeClr>
                </a:solidFill>
              </a:rPr>
              <a:t>può</a:t>
            </a:r>
            <a:r>
              <a:rPr lang="en-US" dirty="0">
                <a:solidFill>
                  <a:schemeClr val="tx1">
                    <a:lumMod val="75000"/>
                    <a:lumOff val="25000"/>
                  </a:schemeClr>
                </a:solidFill>
              </a:rPr>
              <a:t> </a:t>
            </a:r>
            <a:r>
              <a:rPr lang="en-US" dirty="0" err="1">
                <a:solidFill>
                  <a:schemeClr val="tx1">
                    <a:lumMod val="75000"/>
                    <a:lumOff val="25000"/>
                  </a:schemeClr>
                </a:solidFill>
              </a:rPr>
              <a:t>vedere</a:t>
            </a:r>
            <a:r>
              <a:rPr lang="en-US" dirty="0">
                <a:solidFill>
                  <a:schemeClr val="tx1">
                    <a:lumMod val="75000"/>
                    <a:lumOff val="25000"/>
                  </a:schemeClr>
                </a:solidFill>
              </a:rPr>
              <a:t> in </a:t>
            </a:r>
            <a:r>
              <a:rPr lang="en-US" dirty="0" err="1">
                <a:solidFill>
                  <a:schemeClr val="tx1">
                    <a:lumMod val="75000"/>
                    <a:lumOff val="25000"/>
                  </a:schemeClr>
                </a:solidFill>
              </a:rPr>
              <a:t>figura</a:t>
            </a:r>
            <a:r>
              <a:rPr lang="en-US" dirty="0">
                <a:solidFill>
                  <a:schemeClr val="tx1">
                    <a:lumMod val="75000"/>
                    <a:lumOff val="25000"/>
                  </a:schemeClr>
                </a:solidFill>
              </a:rPr>
              <a:t> </a:t>
            </a:r>
            <a:r>
              <a:rPr lang="en-US" dirty="0" err="1">
                <a:solidFill>
                  <a:schemeClr val="tx1">
                    <a:lumMod val="75000"/>
                    <a:lumOff val="25000"/>
                  </a:schemeClr>
                </a:solidFill>
              </a:rPr>
              <a:t>entrambi</a:t>
            </a:r>
            <a:r>
              <a:rPr lang="en-US" dirty="0">
                <a:solidFill>
                  <a:schemeClr val="tx1">
                    <a:lumMod val="75000"/>
                    <a:lumOff val="25000"/>
                  </a:schemeClr>
                </a:solidFill>
              </a:rPr>
              <a:t> </a:t>
            </a:r>
            <a:r>
              <a:rPr lang="en-US" dirty="0" err="1">
                <a:solidFill>
                  <a:schemeClr val="tx1">
                    <a:lumMod val="75000"/>
                    <a:lumOff val="25000"/>
                  </a:schemeClr>
                </a:solidFill>
              </a:rPr>
              <a:t>i</a:t>
            </a:r>
            <a:r>
              <a:rPr lang="en-US" dirty="0">
                <a:solidFill>
                  <a:schemeClr val="tx1">
                    <a:lumMod val="75000"/>
                    <a:lumOff val="25000"/>
                  </a:schemeClr>
                </a:solidFill>
              </a:rPr>
              <a:t> </a:t>
            </a:r>
            <a:r>
              <a:rPr lang="en-US" dirty="0" err="1">
                <a:solidFill>
                  <a:schemeClr val="tx1">
                    <a:lumMod val="75000"/>
                    <a:lumOff val="25000"/>
                  </a:schemeClr>
                </a:solidFill>
              </a:rPr>
              <a:t>segnali</a:t>
            </a:r>
            <a:r>
              <a:rPr lang="en-US" dirty="0">
                <a:solidFill>
                  <a:schemeClr val="tx1">
                    <a:lumMod val="75000"/>
                    <a:lumOff val="25000"/>
                  </a:schemeClr>
                </a:solidFill>
              </a:rPr>
              <a:t> di interrupt </a:t>
            </a:r>
            <a:r>
              <a:rPr lang="en-US" dirty="0" err="1">
                <a:solidFill>
                  <a:schemeClr val="tx1">
                    <a:lumMod val="75000"/>
                    <a:lumOff val="25000"/>
                  </a:schemeClr>
                </a:solidFill>
              </a:rPr>
              <a:t>hanno</a:t>
            </a:r>
            <a:r>
              <a:rPr lang="en-US" dirty="0">
                <a:solidFill>
                  <a:schemeClr val="tx1">
                    <a:lumMod val="75000"/>
                    <a:lumOff val="25000"/>
                  </a:schemeClr>
                </a:solidFill>
              </a:rPr>
              <a:t> </a:t>
            </a:r>
            <a:r>
              <a:rPr lang="en-US" dirty="0" err="1">
                <a:solidFill>
                  <a:schemeClr val="tx1">
                    <a:lumMod val="75000"/>
                    <a:lumOff val="25000"/>
                  </a:schemeClr>
                </a:solidFill>
              </a:rPr>
              <a:t>rilevato</a:t>
            </a:r>
            <a:r>
              <a:rPr lang="en-US" dirty="0">
                <a:solidFill>
                  <a:schemeClr val="tx1">
                    <a:lumMod val="75000"/>
                    <a:lumOff val="25000"/>
                  </a:schemeClr>
                </a:solidFill>
              </a:rPr>
              <a:t> </a:t>
            </a:r>
            <a:r>
              <a:rPr lang="en-US" dirty="0" err="1">
                <a:solidFill>
                  <a:schemeClr val="tx1">
                    <a:lumMod val="75000"/>
                    <a:lumOff val="25000"/>
                  </a:schemeClr>
                </a:solidFill>
              </a:rPr>
              <a:t>l’urto</a:t>
            </a:r>
            <a:r>
              <a:rPr lang="en-US" dirty="0">
                <a:solidFill>
                  <a:schemeClr val="tx1">
                    <a:lumMod val="75000"/>
                    <a:lumOff val="25000"/>
                  </a:schemeClr>
                </a:solidFill>
              </a:rPr>
              <a:t> </a:t>
            </a:r>
            <a:r>
              <a:rPr lang="en-US" dirty="0" err="1">
                <a:solidFill>
                  <a:schemeClr val="tx1">
                    <a:lumMod val="75000"/>
                    <a:lumOff val="25000"/>
                  </a:schemeClr>
                </a:solidFill>
              </a:rPr>
              <a:t>anche</a:t>
            </a:r>
            <a:r>
              <a:rPr lang="en-US" dirty="0">
                <a:solidFill>
                  <a:schemeClr val="tx1">
                    <a:lumMod val="75000"/>
                    <a:lumOff val="25000"/>
                  </a:schemeClr>
                </a:solidFill>
              </a:rPr>
              <a:t> se solo </a:t>
            </a:r>
            <a:r>
              <a:rPr lang="en-US" dirty="0" err="1">
                <a:solidFill>
                  <a:schemeClr val="tx1">
                    <a:lumMod val="75000"/>
                    <a:lumOff val="25000"/>
                  </a:schemeClr>
                </a:solidFill>
              </a:rPr>
              <a:t>l’omino</a:t>
            </a:r>
            <a:r>
              <a:rPr lang="en-US" dirty="0">
                <a:solidFill>
                  <a:schemeClr val="tx1">
                    <a:lumMod val="75000"/>
                    <a:lumOff val="25000"/>
                  </a:schemeClr>
                </a:solidFill>
              </a:rPr>
              <a:t> «</a:t>
            </a:r>
            <a:r>
              <a:rPr lang="en-US" dirty="0" err="1">
                <a:solidFill>
                  <a:schemeClr val="tx1">
                    <a:lumMod val="75000"/>
                    <a:lumOff val="25000"/>
                  </a:schemeClr>
                </a:solidFill>
              </a:rPr>
              <a:t>giallo</a:t>
            </a:r>
            <a:r>
              <a:rPr lang="en-US" dirty="0">
                <a:solidFill>
                  <a:schemeClr val="tx1">
                    <a:lumMod val="75000"/>
                    <a:lumOff val="25000"/>
                  </a:schemeClr>
                </a:solidFill>
              </a:rPr>
              <a:t>» </a:t>
            </a:r>
            <a:r>
              <a:rPr lang="en-US" dirty="0" err="1">
                <a:solidFill>
                  <a:schemeClr val="tx1">
                    <a:lumMod val="75000"/>
                    <a:lumOff val="25000"/>
                  </a:schemeClr>
                </a:solidFill>
              </a:rPr>
              <a:t>è</a:t>
            </a:r>
            <a:r>
              <a:rPr lang="en-US" dirty="0">
                <a:solidFill>
                  <a:schemeClr val="tx1">
                    <a:lumMod val="75000"/>
                    <a:lumOff val="25000"/>
                  </a:schemeClr>
                </a:solidFill>
              </a:rPr>
              <a:t> </a:t>
            </a:r>
            <a:r>
              <a:rPr lang="en-US" dirty="0" err="1">
                <a:solidFill>
                  <a:schemeClr val="tx1">
                    <a:lumMod val="75000"/>
                    <a:lumOff val="25000"/>
                  </a:schemeClr>
                </a:solidFill>
              </a:rPr>
              <a:t>stato</a:t>
            </a:r>
            <a:r>
              <a:rPr lang="en-US" dirty="0">
                <a:solidFill>
                  <a:schemeClr val="tx1">
                    <a:lumMod val="75000"/>
                    <a:lumOff val="25000"/>
                  </a:schemeClr>
                </a:solidFill>
              </a:rPr>
              <a:t> </a:t>
            </a:r>
            <a:r>
              <a:rPr lang="en-US" dirty="0" err="1">
                <a:solidFill>
                  <a:schemeClr val="tx1">
                    <a:lumMod val="75000"/>
                    <a:lumOff val="25000"/>
                  </a:schemeClr>
                </a:solidFill>
              </a:rPr>
              <a:t>colpito</a:t>
            </a:r>
            <a:endParaRPr lang="en-US" dirty="0">
              <a:solidFill>
                <a:schemeClr val="tx1">
                  <a:lumMod val="75000"/>
                  <a:lumOff val="25000"/>
                </a:schemeClr>
              </a:solidFill>
            </a:endParaRPr>
          </a:p>
        </p:txBody>
      </p:sp>
      <p:pic>
        <p:nvPicPr>
          <p:cNvPr id="12" name="Picture 11" descr="A close up of a device&#10;&#10;Description automatically generated">
            <a:extLst>
              <a:ext uri="{FF2B5EF4-FFF2-40B4-BE49-F238E27FC236}">
                <a16:creationId xmlns:a16="http://schemas.microsoft.com/office/drawing/2014/main" id="{3AC9B6A7-6EA5-389A-E285-50246908D238}"/>
              </a:ext>
            </a:extLst>
          </p:cNvPr>
          <p:cNvPicPr>
            <a:picLocks noChangeAspect="1"/>
          </p:cNvPicPr>
          <p:nvPr/>
        </p:nvPicPr>
        <p:blipFill>
          <a:blip r:embed="rId4"/>
          <a:stretch>
            <a:fillRect/>
          </a:stretch>
        </p:blipFill>
        <p:spPr>
          <a:xfrm>
            <a:off x="773093" y="3429000"/>
            <a:ext cx="5229641" cy="3007043"/>
          </a:xfrm>
          <a:prstGeom prst="rect">
            <a:avLst/>
          </a:prstGeom>
        </p:spPr>
      </p:pic>
    </p:spTree>
    <p:extLst>
      <p:ext uri="{BB962C8B-B14F-4D97-AF65-F5344CB8AC3E}">
        <p14:creationId xmlns:p14="http://schemas.microsoft.com/office/powerpoint/2010/main" val="308282093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{FC5B3E69-1D00-D54B-BB0D-E3E2581CED8B}tf16401378</Template>
  <TotalTime>5224</TotalTime>
  <Words>1664</Words>
  <Application>Microsoft Macintosh PowerPoint</Application>
  <PresentationFormat>Widescreen</PresentationFormat>
  <Paragraphs>114</Paragraphs>
  <Slides>12</Slides>
  <Notes>11</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-webkit-standard</vt:lpstr>
      <vt:lpstr>Arial</vt:lpstr>
      <vt:lpstr>Calibri</vt:lpstr>
      <vt:lpstr>Times New Roman</vt:lpstr>
      <vt:lpstr>TimesNewRomanPSMT</vt:lpstr>
      <vt:lpstr>Trebuchet MS</vt:lpstr>
      <vt:lpstr>Wingdings</vt:lpstr>
      <vt:lpstr>Wingdings 3</vt:lpstr>
      <vt:lpstr>Facet</vt:lpstr>
      <vt:lpstr>PowerPoint Presentation</vt:lpstr>
      <vt:lpstr>Obiettivi della tesi</vt:lpstr>
      <vt:lpstr>Flusso di lavoro </vt:lpstr>
      <vt:lpstr>Scelta dei componenti hardware </vt:lpstr>
      <vt:lpstr>PowerPoint Presentation</vt:lpstr>
      <vt:lpstr>Scrittura del codice – SetUp</vt:lpstr>
      <vt:lpstr>Scrittura del codice - Loop</vt:lpstr>
      <vt:lpstr>Montaggio del sistema sul calcio-balilla </vt:lpstr>
      <vt:lpstr>Test all’oscilloscopio</vt:lpstr>
      <vt:lpstr>Sperimentazione e risultati</vt:lpstr>
      <vt:lpstr>Conclusioni e sviluppi futuri</vt:lpstr>
      <vt:lpstr>Grazie per l’attenzione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Elena Molinari</dc:creator>
  <cp:lastModifiedBy>Elena Molinari</cp:lastModifiedBy>
  <cp:revision>26</cp:revision>
  <dcterms:created xsi:type="dcterms:W3CDTF">2023-12-06T14:22:09Z</dcterms:created>
  <dcterms:modified xsi:type="dcterms:W3CDTF">2023-12-19T09:41:25Z</dcterms:modified>
</cp:coreProperties>
</file>

<file path=docProps/thumbnail.jpeg>
</file>